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82" r:id="rId3"/>
    <p:sldId id="283" r:id="rId4"/>
    <p:sldId id="263" r:id="rId5"/>
    <p:sldId id="264" r:id="rId6"/>
    <p:sldId id="265" r:id="rId7"/>
    <p:sldId id="267" r:id="rId8"/>
    <p:sldId id="268" r:id="rId9"/>
    <p:sldId id="269" r:id="rId10"/>
    <p:sldId id="270" r:id="rId11"/>
    <p:sldId id="271" r:id="rId12"/>
    <p:sldId id="272" r:id="rId13"/>
    <p:sldId id="273"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E1FFE1"/>
    <a:srgbClr val="FFFF99"/>
    <a:srgbClr val="00FF00"/>
    <a:srgbClr val="FF00FF"/>
    <a:srgbClr val="FFCCFF"/>
    <a:srgbClr val="FF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74" d="100"/>
          <a:sy n="74" d="100"/>
        </p:scale>
        <p:origin x="139"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7DA6C-D436-4692-91B4-0F242EFB4E27}"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2FA5-E74C-4605-B658-9148D99B4DE6}" type="slidenum">
              <a:rPr kumimoji="1" lang="ja-JP" altLang="en-US" smtClean="0"/>
              <a:t>‹#›</a:t>
            </a:fld>
            <a:endParaRPr kumimoji="1" lang="ja-JP" altLang="en-US"/>
          </a:p>
        </p:txBody>
      </p:sp>
    </p:spTree>
    <p:extLst>
      <p:ext uri="{BB962C8B-B14F-4D97-AF65-F5344CB8AC3E}">
        <p14:creationId xmlns:p14="http://schemas.microsoft.com/office/powerpoint/2010/main" val="755672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49"/>
            <a:ext cx="5486400" cy="4284663"/>
          </a:xfrm>
        </p:spPr>
        <p:txBody>
          <a:bodyPr/>
          <a:lstStyle/>
          <a:p>
            <a:pPr>
              <a:lnSpc>
                <a:spcPct val="150000"/>
              </a:lnSpc>
            </a:pPr>
            <a:r>
              <a:rPr kumimoji="1" lang="ja-JP" altLang="en-US" sz="1600" b="1" dirty="0"/>
              <a:t>　</a:t>
            </a:r>
            <a:r>
              <a:rPr lang="ja-JP" altLang="ja-JP" sz="1600" b="1" kern="0" dirty="0">
                <a:latin typeface="+mn-ea"/>
                <a:cs typeface="ＭＳ Ｐゴシック" panose="020B0600070205080204" pitchFamily="50" charset="-128"/>
              </a:rPr>
              <a:t>皆さん、こんにちは。吉田第一保健室の里見と申します。</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ガイダンスの途中で、少し疲れてきた頃でしょうか。</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私の時間は、ちょっとリラックスしながら聴いていただければと思います。</a:t>
            </a:r>
          </a:p>
          <a:p>
            <a:pPr>
              <a:lnSpc>
                <a:spcPct val="150000"/>
              </a:lnSpc>
            </a:pPr>
            <a:r>
              <a:rPr lang="ja-JP" altLang="en-US" sz="1600" b="1" kern="0" dirty="0">
                <a:latin typeface="+mn-ea"/>
                <a:cs typeface="ＭＳ Ｐゴシック" panose="020B0600070205080204" pitchFamily="50" charset="-128"/>
              </a:rPr>
              <a:t>　</a:t>
            </a:r>
            <a:r>
              <a:rPr lang="en-US" altLang="ja-JP" sz="1600" b="1" kern="0" dirty="0">
                <a:latin typeface="+mn-ea"/>
                <a:cs typeface="ＭＳ Ｐゴシック" panose="020B0600070205080204" pitchFamily="50" charset="-128"/>
              </a:rPr>
              <a:t>2</a:t>
            </a:r>
            <a:r>
              <a:rPr lang="ja-JP" altLang="ja-JP" sz="1600" b="1" kern="0" dirty="0">
                <a:latin typeface="+mn-ea"/>
                <a:cs typeface="ＭＳ Ｐゴシック" panose="020B0600070205080204" pitchFamily="50" charset="-128"/>
              </a:rPr>
              <a:t>回生の皆さん、原子核コースへの配属</a:t>
            </a:r>
            <a:r>
              <a:rPr lang="ja-JP" altLang="en-US" sz="1600" b="1" kern="0" dirty="0">
                <a:latin typeface="+mn-ea"/>
                <a:cs typeface="ＭＳ Ｐゴシック" panose="020B0600070205080204" pitchFamily="50" charset="-128"/>
              </a:rPr>
              <a:t>おめでとうございます。　</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そして</a:t>
            </a:r>
            <a:r>
              <a:rPr lang="en-US" altLang="ja-JP" sz="1600" b="1" kern="0" dirty="0">
                <a:latin typeface="+mn-ea"/>
                <a:cs typeface="ＭＳ Ｐゴシック" panose="020B0600070205080204" pitchFamily="50" charset="-128"/>
              </a:rPr>
              <a:t>3</a:t>
            </a:r>
            <a:r>
              <a:rPr lang="ja-JP" altLang="ja-JP" sz="1600" b="1" kern="0" dirty="0">
                <a:latin typeface="+mn-ea"/>
                <a:cs typeface="ＭＳ Ｐゴシック" panose="020B0600070205080204" pitchFamily="50" charset="-128"/>
              </a:rPr>
              <a:t>回生の皆さん、いよいよ専門課程が本格的にスタートしますね。</a:t>
            </a:r>
            <a:endParaRPr lang="ja-JP" altLang="ja-JP" sz="1600" b="1" kern="100" dirty="0">
              <a:latin typeface="+mn-ea"/>
              <a:cs typeface="Times New Roman" panose="02020603050405020304" pitchFamily="18" charset="0"/>
            </a:endParaRPr>
          </a:p>
          <a:p>
            <a:endParaRPr lang="en-US" altLang="ja-JP" sz="1800" dirty="0"/>
          </a:p>
        </p:txBody>
      </p:sp>
      <p:sp>
        <p:nvSpPr>
          <p:cNvPr id="4" name="スライド番号プレースホルダー 3"/>
          <p:cNvSpPr>
            <a:spLocks noGrp="1"/>
          </p:cNvSpPr>
          <p:nvPr>
            <p:ph type="sldNum" sz="quarter" idx="5"/>
          </p:nvPr>
        </p:nvSpPr>
        <p:spPr/>
        <p:txBody>
          <a:bodyPr/>
          <a:lstStyle/>
          <a:p>
            <a:fld id="{4A392FA5-E74C-4605-B658-9148D99B4DE6}" type="slidenum">
              <a:rPr kumimoji="1" lang="ja-JP" altLang="en-US" smtClean="0"/>
              <a:t>1</a:t>
            </a:fld>
            <a:endParaRPr kumimoji="1" lang="ja-JP" altLang="en-US" dirty="0"/>
          </a:p>
        </p:txBody>
      </p:sp>
    </p:spTree>
    <p:extLst>
      <p:ext uri="{BB962C8B-B14F-4D97-AF65-F5344CB8AC3E}">
        <p14:creationId xmlns:p14="http://schemas.microsoft.com/office/powerpoint/2010/main" val="318967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b="1" dirty="0"/>
              <a:t>　</a:t>
            </a:r>
            <a:r>
              <a:rPr lang="en-US" altLang="ja-JP"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いかがでしょうか。</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これらは特別なことではなく、誰にでも起こりうることなんです。 </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中には「深く悩んでいるわけじゃないけど、とにかく誰かに話を聴いてほしい」あるいは、「クールダウンしたい」という理由</a:t>
            </a:r>
            <a:r>
              <a:rPr lang="ja-JP" altLang="en-US" sz="1600" b="1" kern="0" dirty="0">
                <a:latin typeface="+mn-ea"/>
                <a:cs typeface="ＭＳ Ｐゴシック" panose="020B0600070205080204" pitchFamily="50" charset="-128"/>
              </a:rPr>
              <a:t>で来室する人もいます。</a:t>
            </a:r>
            <a:r>
              <a:rPr lang="ja-JP" altLang="ja-JP" sz="1600" b="1" kern="0" dirty="0">
                <a:latin typeface="+mn-ea"/>
                <a:cs typeface="ＭＳ Ｐゴシック" panose="020B0600070205080204" pitchFamily="50" charset="-128"/>
              </a:rPr>
              <a:t> </a:t>
            </a:r>
            <a:endParaRPr kumimoji="1" lang="ja-JP" altLang="en-US" sz="16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10</a:t>
            </a:fld>
            <a:endParaRPr kumimoji="1" lang="ja-JP" altLang="en-US"/>
          </a:p>
        </p:txBody>
      </p:sp>
    </p:spTree>
    <p:extLst>
      <p:ext uri="{BB962C8B-B14F-4D97-AF65-F5344CB8AC3E}">
        <p14:creationId xmlns:p14="http://schemas.microsoft.com/office/powerpoint/2010/main" val="110271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9101" y="4229100"/>
            <a:ext cx="5934808" cy="4752975"/>
          </a:xfrm>
        </p:spPr>
        <p:txBody>
          <a:bodyPr/>
          <a:lstStyle/>
          <a:p>
            <a:pPr>
              <a:lnSpc>
                <a:spcPct val="150000"/>
              </a:lnSpc>
            </a:pPr>
            <a:r>
              <a:rPr lang="ja-JP" altLang="en-US" sz="1800" b="1" dirty="0"/>
              <a:t>　</a:t>
            </a:r>
            <a:r>
              <a:rPr lang="ja-JP" altLang="en-US" sz="1600" b="1" dirty="0"/>
              <a:t>真面目な皆さんは、「自分一人で解決しよう」「親や先生に心配をかけたくない」と思いがちですが、何か困ったことがあった時は、自分一人で抱え込まないで、人に頼るという方法を身につけておくことは大切なことです</a:t>
            </a:r>
            <a:endParaRPr lang="en-US" altLang="ja-JP" sz="1600" b="1" dirty="0"/>
          </a:p>
          <a:p>
            <a:pPr>
              <a:lnSpc>
                <a:spcPct val="150000"/>
              </a:lnSpc>
            </a:pPr>
            <a:r>
              <a:rPr lang="ja-JP" altLang="en-US" sz="1600" b="1" dirty="0"/>
              <a:t>　　　　</a:t>
            </a:r>
            <a:endParaRPr lang="en-US" altLang="ja-JP" sz="1600" b="1" dirty="0"/>
          </a:p>
          <a:p>
            <a:pPr>
              <a:lnSpc>
                <a:spcPct val="150000"/>
              </a:lnSpc>
            </a:pPr>
            <a:r>
              <a:rPr lang="ja-JP" altLang="en-US" sz="1600" b="1" dirty="0"/>
              <a:t>　保健室で面談をしていると、多くの学生さんが、</a:t>
            </a:r>
          </a:p>
          <a:p>
            <a:pPr>
              <a:lnSpc>
                <a:spcPct val="150000"/>
              </a:lnSpc>
            </a:pPr>
            <a:r>
              <a:rPr lang="ja-JP" altLang="en-US" sz="1600" b="1" dirty="0"/>
              <a:t>「今まで一人で頑張って、人に頼ったことがないので、どう頼ったらいいのかわかりませんでした。」と言います。</a:t>
            </a:r>
          </a:p>
          <a:p>
            <a:pPr>
              <a:lnSpc>
                <a:spcPct val="150000"/>
              </a:lnSpc>
            </a:pPr>
            <a:r>
              <a:rPr lang="ja-JP" altLang="en-US" sz="1600" b="1" dirty="0"/>
              <a:t>「こんな些細なことで相談してもいいのかな？」と迷う必要はありません。その「迷い」こそが、保健室へ来るサインだと思ってください。</a:t>
            </a:r>
          </a:p>
          <a:p>
            <a:r>
              <a:rPr lang="ja-JP" altLang="en-US" sz="1600" b="1" dirty="0"/>
              <a:t>　　</a:t>
            </a:r>
          </a:p>
          <a:p>
            <a:endParaRPr kumimoji="1" lang="ja-JP" altLang="en-US" sz="16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11</a:t>
            </a:fld>
            <a:endParaRPr kumimoji="1" lang="ja-JP" altLang="en-US"/>
          </a:p>
        </p:txBody>
      </p:sp>
    </p:spTree>
    <p:extLst>
      <p:ext uri="{BB962C8B-B14F-4D97-AF65-F5344CB8AC3E}">
        <p14:creationId xmlns:p14="http://schemas.microsoft.com/office/powerpoint/2010/main" val="212521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a:xfrm>
            <a:off x="408476" y="4314825"/>
            <a:ext cx="6097832" cy="4284663"/>
          </a:xfrm>
        </p:spPr>
        <p:txBody>
          <a:bodyPr/>
          <a:lstStyle/>
          <a:p>
            <a:pPr>
              <a:lnSpc>
                <a:spcPct val="150000"/>
              </a:lnSpc>
            </a:pPr>
            <a:r>
              <a:rPr lang="ja-JP" altLang="en-US" sz="1800" b="1" dirty="0"/>
              <a:t>　</a:t>
            </a:r>
            <a:r>
              <a:rPr lang="ja-JP" altLang="en-US" sz="1400" b="1" dirty="0"/>
              <a:t>最後になりますが、皆さんは今、全く不安や悩みがないかもしれませんが、長い大学生活では、悩める時が来るかもしれません。　あるいは、友人が悩んでいるのを見かけたり、相談を受けたりすることがあるかもしれません。その時は、このポスターを思い出してください。</a:t>
            </a:r>
            <a:endParaRPr lang="en-US" altLang="ja-JP" sz="1400" b="1" dirty="0"/>
          </a:p>
          <a:p>
            <a:pPr>
              <a:lnSpc>
                <a:spcPct val="150000"/>
              </a:lnSpc>
            </a:pPr>
            <a:r>
              <a:rPr lang="ja-JP" altLang="en-US" sz="1400" b="1" dirty="0"/>
              <a:t>　心の健康を維持するために大切なのは、**「安心できる誰かと繋がっていること」**です。　 不調に陥る人の多くは、案外、孤独の中で生活習慣が乱れてしまっています。 </a:t>
            </a:r>
            <a:endParaRPr lang="en-US" altLang="ja-JP" sz="1400" b="1" dirty="0"/>
          </a:p>
          <a:p>
            <a:pPr>
              <a:lnSpc>
                <a:spcPct val="150000"/>
              </a:lnSpc>
            </a:pPr>
            <a:r>
              <a:rPr lang="ja-JP" altLang="en-US" sz="1400" b="1" dirty="0"/>
              <a:t>　そして、「人は誰かと繋がっていれば、何とかなる」ということを忘れないでください。</a:t>
            </a:r>
          </a:p>
          <a:p>
            <a:pPr>
              <a:lnSpc>
                <a:spcPct val="150000"/>
              </a:lnSpc>
            </a:pPr>
            <a:r>
              <a:rPr lang="ja-JP" altLang="en-US" sz="1400" b="1" dirty="0"/>
              <a:t>　つらい時、たった一人でも自分の話を聴いてくれる人がいたら、それだけで人はまた前を向くエネルギーをもらえます。 　</a:t>
            </a:r>
            <a:endParaRPr lang="en-US" altLang="ja-JP" sz="1400" b="1" dirty="0"/>
          </a:p>
          <a:p>
            <a:pPr>
              <a:lnSpc>
                <a:spcPct val="150000"/>
              </a:lnSpc>
            </a:pPr>
            <a:r>
              <a:rPr lang="ja-JP" altLang="en-US" sz="1400" b="1" dirty="0"/>
              <a:t>　私も、皆さんが必要とするときに繋がれる「一人」になれたら、嬉しいです。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12</a:t>
            </a:fld>
            <a:endParaRPr kumimoji="1" lang="ja-JP" altLang="en-US"/>
          </a:p>
        </p:txBody>
      </p:sp>
    </p:spTree>
    <p:extLst>
      <p:ext uri="{BB962C8B-B14F-4D97-AF65-F5344CB8AC3E}">
        <p14:creationId xmlns:p14="http://schemas.microsoft.com/office/powerpoint/2010/main" val="164470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185310"/>
          </a:xfrm>
        </p:spPr>
        <p:txBody>
          <a:bodyPr/>
          <a:lstStyle/>
          <a:p>
            <a:r>
              <a:rPr lang="ja-JP" altLang="en-US" sz="1800" b="1" dirty="0"/>
              <a:t>　</a:t>
            </a:r>
            <a:endParaRPr kumimoji="1" lang="ja-JP" altLang="en-US" sz="18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13</a:t>
            </a:fld>
            <a:endParaRPr kumimoji="1" lang="ja-JP" altLang="en-US"/>
          </a:p>
        </p:txBody>
      </p:sp>
      <p:sp>
        <p:nvSpPr>
          <p:cNvPr id="5" name="正方形/長方形 4">
            <a:extLst>
              <a:ext uri="{FF2B5EF4-FFF2-40B4-BE49-F238E27FC236}">
                <a16:creationId xmlns:a16="http://schemas.microsoft.com/office/drawing/2014/main" id="{37F328BF-AC8C-4349-BD38-BE28C5FCD8DB}"/>
              </a:ext>
            </a:extLst>
          </p:cNvPr>
          <p:cNvSpPr/>
          <p:nvPr/>
        </p:nvSpPr>
        <p:spPr>
          <a:xfrm>
            <a:off x="858714" y="4700008"/>
            <a:ext cx="5313485" cy="2273123"/>
          </a:xfrm>
          <a:prstGeom prst="rect">
            <a:avLst/>
          </a:prstGeom>
        </p:spPr>
        <p:txBody>
          <a:bodyPr wrap="square">
            <a:spAutoFit/>
          </a:bodyPr>
          <a:lstStyle/>
          <a:p>
            <a:pPr>
              <a:lnSpc>
                <a:spcPct val="150000"/>
              </a:lnSpc>
            </a:pPr>
            <a:r>
              <a:rPr lang="ja-JP" altLang="en-US" sz="1600" b="1" dirty="0"/>
              <a:t>　皆さんの毎日が、少しでも軽やかになるよう応援しています。</a:t>
            </a:r>
          </a:p>
          <a:p>
            <a:pPr>
              <a:lnSpc>
                <a:spcPct val="150000"/>
              </a:lnSpc>
            </a:pPr>
            <a:r>
              <a:rPr lang="ja-JP" altLang="en-US" sz="1600" b="1" dirty="0"/>
              <a:t>　何かあったら、いつでも保健室に来てください。お待ちしています。 </a:t>
            </a:r>
          </a:p>
          <a:p>
            <a:pPr>
              <a:lnSpc>
                <a:spcPct val="150000"/>
              </a:lnSpc>
            </a:pPr>
            <a:r>
              <a:rPr lang="ja-JP" altLang="en-US" sz="1600" b="1" dirty="0"/>
              <a:t>	</a:t>
            </a:r>
          </a:p>
          <a:p>
            <a:pPr>
              <a:lnSpc>
                <a:spcPct val="150000"/>
              </a:lnSpc>
            </a:pPr>
            <a:r>
              <a:rPr lang="ja-JP" altLang="en-US" sz="1600" b="1" dirty="0"/>
              <a:t>　</a:t>
            </a:r>
          </a:p>
        </p:txBody>
      </p:sp>
    </p:spTree>
    <p:extLst>
      <p:ext uri="{BB962C8B-B14F-4D97-AF65-F5344CB8AC3E}">
        <p14:creationId xmlns:p14="http://schemas.microsoft.com/office/powerpoint/2010/main" val="51624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415204"/>
          </a:xfrm>
        </p:spPr>
        <p:txBody>
          <a:bodyPr/>
          <a:lstStyle/>
          <a:p>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私</a:t>
            </a:r>
            <a:r>
              <a:rPr lang="ja-JP" altLang="en-US" sz="1600" b="1" kern="0" dirty="0">
                <a:latin typeface="+mn-ea"/>
                <a:cs typeface="ＭＳ Ｐゴシック" panose="020B0600070205080204" pitchFamily="50" charset="-128"/>
              </a:rPr>
              <a:t>は</a:t>
            </a:r>
            <a:r>
              <a:rPr lang="ja-JP" altLang="ja-JP" sz="1600" b="1" kern="0" dirty="0">
                <a:latin typeface="+mn-ea"/>
                <a:cs typeface="ＭＳ Ｐゴシック" panose="020B0600070205080204" pitchFamily="50" charset="-128"/>
              </a:rPr>
              <a:t>、京大に来て今年で</a:t>
            </a:r>
            <a:r>
              <a:rPr lang="en-US" altLang="ja-JP" sz="1600" b="1" kern="0" dirty="0">
                <a:latin typeface="+mn-ea"/>
                <a:cs typeface="ＭＳ Ｐゴシック" panose="020B0600070205080204" pitchFamily="50" charset="-128"/>
              </a:rPr>
              <a:t>3</a:t>
            </a:r>
            <a:r>
              <a:rPr lang="ja-JP" altLang="ja-JP" sz="1600" b="1" kern="0" dirty="0">
                <a:latin typeface="+mn-ea"/>
                <a:cs typeface="ＭＳ Ｐゴシック" panose="020B0600070205080204" pitchFamily="50" charset="-128"/>
              </a:rPr>
              <a:t>年目になります。それまでは小学校に勤めてい</a:t>
            </a:r>
            <a:r>
              <a:rPr lang="ja-JP" altLang="en-US" sz="1600" b="1" kern="0" dirty="0">
                <a:latin typeface="+mn-ea"/>
                <a:cs typeface="ＭＳ Ｐゴシック" panose="020B0600070205080204" pitchFamily="50" charset="-128"/>
              </a:rPr>
              <a:t>ました。</a:t>
            </a:r>
            <a:r>
              <a:rPr lang="en-US" altLang="ja-JP" sz="1600" b="1" kern="0" dirty="0">
                <a:latin typeface="+mn-ea"/>
                <a:cs typeface="ＭＳ Ｐゴシック" panose="020B0600070205080204" pitchFamily="50" charset="-128"/>
              </a:rPr>
              <a:t> 2</a:t>
            </a:r>
            <a:r>
              <a:rPr lang="ja-JP" altLang="ja-JP" sz="1600" b="1" kern="0" dirty="0">
                <a:latin typeface="+mn-ea"/>
                <a:cs typeface="ＭＳ Ｐゴシック" panose="020B0600070205080204" pitchFamily="50" charset="-128"/>
              </a:rPr>
              <a:t>年前にここへ来た</a:t>
            </a:r>
            <a:r>
              <a:rPr lang="ja-JP" altLang="en-US" sz="1600" b="1" kern="0" dirty="0">
                <a:latin typeface="+mn-ea"/>
                <a:cs typeface="ＭＳ Ｐゴシック" panose="020B0600070205080204" pitchFamily="50" charset="-128"/>
              </a:rPr>
              <a:t>時は</a:t>
            </a:r>
            <a:r>
              <a:rPr lang="ja-JP" altLang="ja-JP" sz="1600" b="1" kern="0" dirty="0">
                <a:latin typeface="+mn-ea"/>
                <a:cs typeface="ＭＳ Ｐゴシック" panose="020B0600070205080204" pitchFamily="50" charset="-128"/>
              </a:rPr>
              <a:t>、対象年齢が</a:t>
            </a:r>
            <a:r>
              <a:rPr lang="ja-JP" altLang="en-US" sz="1600" b="1" kern="0" dirty="0">
                <a:latin typeface="+mn-ea"/>
                <a:cs typeface="ＭＳ Ｐゴシック" panose="020B0600070205080204" pitchFamily="50" charset="-128"/>
              </a:rPr>
              <a:t>あまりに</a:t>
            </a:r>
            <a:r>
              <a:rPr lang="ja-JP" altLang="ja-JP" sz="1600" b="1" kern="0" dirty="0">
                <a:latin typeface="+mn-ea"/>
                <a:cs typeface="ＭＳ Ｐゴシック" panose="020B0600070205080204" pitchFamily="50" charset="-128"/>
              </a:rPr>
              <a:t>違う</a:t>
            </a:r>
            <a:r>
              <a:rPr lang="ja-JP" altLang="en-US" sz="1600" b="1" kern="0" dirty="0">
                <a:latin typeface="+mn-ea"/>
                <a:cs typeface="ＭＳ Ｐゴシック" panose="020B0600070205080204" pitchFamily="50" charset="-128"/>
              </a:rPr>
              <a:t>ので少し戸惑を感じていました。</a:t>
            </a:r>
            <a:endParaRPr lang="en-US" altLang="ja-JP" sz="1600" b="1" kern="0" dirty="0">
              <a:latin typeface="+mn-ea"/>
              <a:cs typeface="ＭＳ Ｐゴシック" panose="020B0600070205080204" pitchFamily="50" charset="-128"/>
            </a:endParaRPr>
          </a:p>
          <a:p>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小学校では</a:t>
            </a:r>
            <a:r>
              <a:rPr lang="ja-JP" altLang="en-US" sz="1600" b="1" kern="0" dirty="0">
                <a:latin typeface="+mn-ea"/>
                <a:cs typeface="ＭＳ Ｐゴシック" panose="020B0600070205080204" pitchFamily="50" charset="-128"/>
              </a:rPr>
              <a:t>、子どもたちに</a:t>
            </a:r>
            <a:r>
              <a:rPr lang="ja-JP" altLang="ja-JP" sz="1600" b="1" kern="0" dirty="0">
                <a:latin typeface="+mn-ea"/>
                <a:cs typeface="ＭＳ Ｐゴシック" panose="020B0600070205080204" pitchFamily="50" charset="-128"/>
              </a:rPr>
              <a:t>「正しいこと</a:t>
            </a:r>
            <a:r>
              <a:rPr lang="ja-JP" altLang="en-US" sz="1600" b="1" kern="0" dirty="0">
                <a:latin typeface="+mn-ea"/>
                <a:cs typeface="ＭＳ Ｐゴシック" panose="020B0600070205080204" pitchFamily="50" charset="-128"/>
              </a:rPr>
              <a:t>を教え</a:t>
            </a:r>
            <a:r>
              <a:rPr lang="ja-JP" altLang="ja-JP" sz="1600" b="1" kern="0" dirty="0">
                <a:latin typeface="+mn-ea"/>
                <a:cs typeface="ＭＳ Ｐゴシック" panose="020B0600070205080204" pitchFamily="50" charset="-128"/>
              </a:rPr>
              <a:t>導く」こと</a:t>
            </a:r>
            <a:r>
              <a:rPr lang="ja-JP" altLang="en-US" sz="1600" b="1" kern="0" dirty="0">
                <a:latin typeface="+mn-ea"/>
                <a:cs typeface="ＭＳ Ｐゴシック" panose="020B0600070205080204" pitchFamily="50" charset="-128"/>
              </a:rPr>
              <a:t>が私の役割</a:t>
            </a:r>
            <a:r>
              <a:rPr lang="ja-JP" altLang="ja-JP" sz="1600" b="1" kern="0" dirty="0">
                <a:latin typeface="+mn-ea"/>
                <a:cs typeface="ＭＳ Ｐゴシック" panose="020B0600070205080204" pitchFamily="50" charset="-128"/>
              </a:rPr>
              <a:t>でした。</a:t>
            </a:r>
            <a:r>
              <a:rPr lang="ja-JP" altLang="en-US" sz="1600" b="1" kern="0" dirty="0">
                <a:latin typeface="+mn-ea"/>
                <a:cs typeface="ＭＳ Ｐゴシック" panose="020B0600070205080204" pitchFamily="50" charset="-128"/>
              </a:rPr>
              <a:t>しかし</a:t>
            </a:r>
            <a:r>
              <a:rPr lang="ja-JP" altLang="ja-JP" sz="1600" b="1" kern="0" dirty="0">
                <a:latin typeface="+mn-ea"/>
                <a:cs typeface="ＭＳ Ｐゴシック" panose="020B0600070205080204" pitchFamily="50" charset="-128"/>
              </a:rPr>
              <a:t>、この</a:t>
            </a:r>
            <a:r>
              <a:rPr lang="en-US" altLang="ja-JP" sz="1600" b="1" kern="0" dirty="0">
                <a:latin typeface="+mn-ea"/>
                <a:cs typeface="ＭＳ Ｐゴシック" panose="020B0600070205080204" pitchFamily="50" charset="-128"/>
              </a:rPr>
              <a:t>2</a:t>
            </a:r>
            <a:r>
              <a:rPr lang="ja-JP" altLang="ja-JP" sz="1600" b="1" kern="0" dirty="0">
                <a:latin typeface="+mn-ea"/>
                <a:cs typeface="ＭＳ Ｐゴシック" panose="020B0600070205080204" pitchFamily="50" charset="-128"/>
              </a:rPr>
              <a:t>年間、京大生の皆さんと向き合う中で、</a:t>
            </a:r>
            <a:r>
              <a:rPr lang="ja-JP" altLang="en-US" sz="1600" b="1" kern="0" dirty="0">
                <a:latin typeface="+mn-ea"/>
                <a:cs typeface="ＭＳ Ｐゴシック" panose="020B0600070205080204" pitchFamily="50" charset="-128"/>
              </a:rPr>
              <a:t>私は、色々と気づかされました。</a:t>
            </a:r>
            <a:endParaRPr lang="en-US" altLang="ja-JP" sz="1600" b="1" kern="0" dirty="0">
              <a:latin typeface="+mn-ea"/>
              <a:cs typeface="ＭＳ Ｐゴシック" panose="020B0600070205080204" pitchFamily="50" charset="-128"/>
            </a:endParaRPr>
          </a:p>
          <a:p>
            <a:r>
              <a:rPr lang="ja-JP" altLang="en-US" sz="1600" b="1" kern="0" dirty="0">
                <a:latin typeface="+mn-ea"/>
                <a:cs typeface="ＭＳ Ｐゴシック" panose="020B0600070205080204" pitchFamily="50" charset="-128"/>
              </a:rPr>
              <a:t>　例えば、昼夜逆転の生活で悩む学生さんに、当初、私は必至で医学的なメカニズムを説明をしていました。するとその学生さんは、ぽつりとこう呟いたのです。「理論的な事はわかっているやけど</a:t>
            </a:r>
            <a:r>
              <a:rPr lang="ja-JP" altLang="en-US" sz="1600" b="1" kern="0" dirty="0" err="1">
                <a:latin typeface="+mn-ea"/>
                <a:cs typeface="ＭＳ Ｐゴシック" panose="020B0600070205080204" pitchFamily="50" charset="-128"/>
              </a:rPr>
              <a:t>な</a:t>
            </a:r>
            <a:r>
              <a:rPr lang="ja-JP" altLang="en-US" sz="1600" b="1" kern="0" dirty="0">
                <a:latin typeface="+mn-ea"/>
                <a:cs typeface="ＭＳ Ｐゴシック" panose="020B0600070205080204" pitchFamily="50" charset="-128"/>
              </a:rPr>
              <a:t>。でも動機づけができないんですよね」なるほど！</a:t>
            </a:r>
            <a:r>
              <a:rPr lang="ja-JP" altLang="ja-JP" sz="1600" b="1" kern="0" dirty="0">
                <a:latin typeface="+mn-ea"/>
                <a:cs typeface="ＭＳ Ｐゴシック" panose="020B0600070205080204" pitchFamily="50" charset="-128"/>
              </a:rPr>
              <a:t>皆さんはもう、自ら考え、悩み、決断できる立派な大人</a:t>
            </a:r>
            <a:r>
              <a:rPr lang="ja-JP" altLang="en-US" sz="1600" b="1" kern="0" dirty="0">
                <a:latin typeface="+mn-ea"/>
                <a:cs typeface="ＭＳ Ｐゴシック" panose="020B0600070205080204" pitchFamily="50" charset="-128"/>
              </a:rPr>
              <a:t>なの</a:t>
            </a:r>
            <a:r>
              <a:rPr lang="ja-JP" altLang="ja-JP" sz="1600" b="1" kern="0" dirty="0">
                <a:latin typeface="+mn-ea"/>
                <a:cs typeface="ＭＳ Ｐゴシック" panose="020B0600070205080204" pitchFamily="50" charset="-128"/>
              </a:rPr>
              <a:t>です。</a:t>
            </a:r>
            <a:endParaRPr lang="ja-JP" altLang="ja-JP" sz="1600" b="1" kern="100" dirty="0">
              <a:latin typeface="+mn-ea"/>
              <a:cs typeface="Times New Roman" panose="02020603050405020304" pitchFamily="18" charset="0"/>
            </a:endParaRPr>
          </a:p>
          <a:p>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私の役割は、自分の考え</a:t>
            </a:r>
            <a:r>
              <a:rPr lang="ja-JP" altLang="en-US" sz="1600" b="1" kern="0" dirty="0">
                <a:latin typeface="+mn-ea"/>
                <a:cs typeface="ＭＳ Ｐゴシック" panose="020B0600070205080204" pitchFamily="50" charset="-128"/>
              </a:rPr>
              <a:t>や知識</a:t>
            </a:r>
            <a:r>
              <a:rPr lang="ja-JP" altLang="ja-JP" sz="1600" b="1" kern="0" dirty="0">
                <a:latin typeface="+mn-ea"/>
                <a:cs typeface="ＭＳ Ｐゴシック" panose="020B0600070205080204" pitchFamily="50" charset="-128"/>
              </a:rPr>
              <a:t>を</a:t>
            </a:r>
            <a:r>
              <a:rPr lang="ja-JP" altLang="en-US" sz="1600" b="1" kern="0" dirty="0">
                <a:latin typeface="+mn-ea"/>
                <a:cs typeface="ＭＳ Ｐゴシック" panose="020B0600070205080204" pitchFamily="50" charset="-128"/>
              </a:rPr>
              <a:t>一方的に</a:t>
            </a:r>
            <a:r>
              <a:rPr lang="ja-JP" altLang="ja-JP" sz="1600" b="1" kern="0" dirty="0">
                <a:latin typeface="+mn-ea"/>
                <a:cs typeface="ＭＳ Ｐゴシック" panose="020B0600070205080204" pitchFamily="50" charset="-128"/>
              </a:rPr>
              <a:t>押し付けることで</a:t>
            </a:r>
            <a:r>
              <a:rPr lang="ja-JP" altLang="en-US" sz="1600" b="1" kern="0" dirty="0">
                <a:latin typeface="+mn-ea"/>
                <a:cs typeface="ＭＳ Ｐゴシック" panose="020B0600070205080204" pitchFamily="50" charset="-128"/>
              </a:rPr>
              <a:t>なく、</a:t>
            </a:r>
            <a:r>
              <a:rPr lang="ja-JP" altLang="ja-JP" sz="1600" b="1" kern="0" dirty="0">
                <a:latin typeface="+mn-ea"/>
                <a:cs typeface="ＭＳ Ｐゴシック" panose="020B0600070205080204" pitchFamily="50" charset="-128"/>
              </a:rPr>
              <a:t>皆さんが今、何を想い、どこで躓いているのか。その「想い」を尊重し、皆さんにとっての「ベストな答え」を一緒に探し出すサポートをすること。そ</a:t>
            </a:r>
            <a:r>
              <a:rPr lang="ja-JP" altLang="en-US" sz="1600" b="1" kern="0" dirty="0">
                <a:latin typeface="+mn-ea"/>
                <a:cs typeface="ＭＳ Ｐゴシック" panose="020B0600070205080204" pitchFamily="50" charset="-128"/>
              </a:rPr>
              <a:t>のこと</a:t>
            </a:r>
            <a:r>
              <a:rPr lang="ja-JP" altLang="ja-JP" sz="1600" b="1" kern="0" dirty="0">
                <a:latin typeface="+mn-ea"/>
                <a:cs typeface="ＭＳ Ｐゴシック" panose="020B0600070205080204" pitchFamily="50" charset="-128"/>
              </a:rPr>
              <a:t>が今の私の</a:t>
            </a:r>
            <a:r>
              <a:rPr lang="ja-JP" altLang="en-US" sz="1600" b="1" kern="0" dirty="0">
                <a:latin typeface="+mn-ea"/>
                <a:cs typeface="ＭＳ Ｐゴシック" panose="020B0600070205080204" pitchFamily="50" charset="-128"/>
              </a:rPr>
              <a:t>役割</a:t>
            </a:r>
            <a:r>
              <a:rPr lang="ja-JP" altLang="ja-JP" sz="1600" b="1" kern="0" dirty="0">
                <a:latin typeface="+mn-ea"/>
                <a:cs typeface="ＭＳ Ｐゴシック" panose="020B0600070205080204" pitchFamily="50" charset="-128"/>
              </a:rPr>
              <a:t>だと</a:t>
            </a:r>
            <a:r>
              <a:rPr lang="ja-JP" altLang="en-US" sz="1600" b="1" kern="0" dirty="0">
                <a:latin typeface="+mn-ea"/>
                <a:cs typeface="ＭＳ Ｐゴシック" panose="020B0600070205080204" pitchFamily="50" charset="-128"/>
              </a:rPr>
              <a:t>思えるようになりました。</a:t>
            </a:r>
            <a:endParaRPr kumimoji="1" lang="ja-JP" altLang="en-US" sz="1600" dirty="0"/>
          </a:p>
        </p:txBody>
      </p:sp>
      <p:sp>
        <p:nvSpPr>
          <p:cNvPr id="4" name="スライド番号プレースホルダー 3"/>
          <p:cNvSpPr>
            <a:spLocks noGrp="1"/>
          </p:cNvSpPr>
          <p:nvPr>
            <p:ph type="sldNum" sz="quarter" idx="5"/>
          </p:nvPr>
        </p:nvSpPr>
        <p:spPr/>
        <p:txBody>
          <a:bodyPr/>
          <a:lstStyle/>
          <a:p>
            <a:fld id="{4A392FA5-E74C-4605-B658-9148D99B4DE6}" type="slidenum">
              <a:rPr kumimoji="1" lang="ja-JP" altLang="en-US" smtClean="0"/>
              <a:t>2</a:t>
            </a:fld>
            <a:endParaRPr kumimoji="1" lang="ja-JP" altLang="en-US" dirty="0"/>
          </a:p>
        </p:txBody>
      </p:sp>
    </p:spTree>
    <p:extLst>
      <p:ext uri="{BB962C8B-B14F-4D97-AF65-F5344CB8AC3E}">
        <p14:creationId xmlns:p14="http://schemas.microsoft.com/office/powerpoint/2010/main" val="255216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299438"/>
            <a:ext cx="5486400" cy="4508988"/>
          </a:xfrm>
        </p:spPr>
        <p:txBody>
          <a:bodyPr/>
          <a:lstStyle/>
          <a:p>
            <a:pPr>
              <a:lnSpc>
                <a:spcPct val="150000"/>
              </a:lnSpc>
            </a:pPr>
            <a:r>
              <a:rPr lang="ja-JP" altLang="en-US" sz="1600" b="1" kern="0" dirty="0">
                <a:latin typeface="+mn-ea"/>
                <a:cs typeface="ＭＳ Ｐゴシック" panose="020B0600070205080204" pitchFamily="50" charset="-128"/>
              </a:rPr>
              <a:t>　</a:t>
            </a:r>
            <a:r>
              <a:rPr lang="en-US" altLang="ja-JP" sz="1600" b="1" kern="0" dirty="0">
                <a:latin typeface="+mn-ea"/>
                <a:cs typeface="ＭＳ Ｐゴシック" panose="020B0600070205080204" pitchFamily="50" charset="-128"/>
              </a:rPr>
              <a:t>1</a:t>
            </a:r>
            <a:r>
              <a:rPr lang="ja-JP" altLang="ja-JP" sz="1600" b="1" kern="0" dirty="0">
                <a:latin typeface="+mn-ea"/>
                <a:cs typeface="ＭＳ Ｐゴシック" panose="020B0600070205080204" pitchFamily="50" charset="-128"/>
              </a:rPr>
              <a:t>回生の全体ガイダンスで、保健室の</a:t>
            </a:r>
            <a:r>
              <a:rPr lang="ja-JP" altLang="en-US" sz="1600" b="1" kern="0" dirty="0">
                <a:latin typeface="+mn-ea"/>
                <a:cs typeface="ＭＳ Ｐゴシック" panose="020B0600070205080204" pitchFamily="50" charset="-128"/>
              </a:rPr>
              <a:t>説明</a:t>
            </a:r>
            <a:r>
              <a:rPr lang="ja-JP" altLang="ja-JP" sz="1600" b="1" kern="0" dirty="0">
                <a:latin typeface="+mn-ea"/>
                <a:cs typeface="ＭＳ Ｐゴシック" panose="020B0600070205080204" pitchFamily="50" charset="-128"/>
              </a:rPr>
              <a:t>は</a:t>
            </a:r>
            <a:r>
              <a:rPr lang="ja-JP" altLang="en-US" sz="1600" b="1" kern="0" dirty="0">
                <a:latin typeface="+mn-ea"/>
                <a:cs typeface="ＭＳ Ｐゴシック" panose="020B0600070205080204" pitchFamily="50" charset="-128"/>
              </a:rPr>
              <a:t>一度</a:t>
            </a:r>
            <a:r>
              <a:rPr lang="ja-JP" altLang="ja-JP" sz="1600" b="1" kern="0" dirty="0">
                <a:latin typeface="+mn-ea"/>
                <a:cs typeface="ＭＳ Ｐゴシック" panose="020B0600070205080204" pitchFamily="50" charset="-128"/>
              </a:rPr>
              <a:t>聞いたことがあ</a:t>
            </a:r>
            <a:r>
              <a:rPr lang="ja-JP" altLang="en-US" sz="1600" b="1" kern="0" dirty="0">
                <a:latin typeface="+mn-ea"/>
                <a:cs typeface="ＭＳ Ｐゴシック" panose="020B0600070205080204" pitchFamily="50" charset="-128"/>
              </a:rPr>
              <a:t>ると思います。</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しかし</a:t>
            </a:r>
            <a:r>
              <a:rPr lang="ja-JP" altLang="ja-JP" sz="1600" b="1" kern="0" dirty="0">
                <a:latin typeface="+mn-ea"/>
                <a:cs typeface="ＭＳ Ｐゴシック" panose="020B0600070205080204" pitchFamily="50" charset="-128"/>
              </a:rPr>
              <a:t>、専門課程に進んだ今の皆さんには、</a:t>
            </a:r>
            <a:r>
              <a:rPr lang="ja-JP" altLang="en-US" sz="1600" b="1" kern="0" dirty="0">
                <a:latin typeface="+mn-ea"/>
                <a:cs typeface="ＭＳ Ｐゴシック" panose="020B0600070205080204" pitchFamily="50" charset="-128"/>
              </a:rPr>
              <a:t>その時</a:t>
            </a:r>
            <a:r>
              <a:rPr lang="ja-JP" altLang="ja-JP" sz="1600" b="1" kern="0" dirty="0">
                <a:latin typeface="+mn-ea"/>
                <a:cs typeface="ＭＳ Ｐゴシック" panose="020B0600070205080204" pitchFamily="50" charset="-128"/>
              </a:rPr>
              <a:t>とはまた違う景色が見えているはずです。</a:t>
            </a:r>
            <a:endParaRPr lang="ja-JP" altLang="ja-JP" sz="1600" b="1" kern="100" dirty="0">
              <a:latin typeface="+mn-ea"/>
              <a:cs typeface="Times New Roman" panose="02020603050405020304" pitchFamily="18" charset="0"/>
            </a:endParaRPr>
          </a:p>
          <a:p>
            <a:pPr>
              <a:lnSpc>
                <a:spcPct val="150000"/>
              </a:lnSpc>
            </a:pPr>
            <a:r>
              <a:rPr lang="ja-JP" altLang="en-US" sz="1600" b="1" kern="0" dirty="0">
                <a:latin typeface="+mn-ea"/>
                <a:cs typeface="ＭＳ Ｐゴシック" panose="020B0600070205080204" pitchFamily="50" charset="-128"/>
              </a:rPr>
              <a:t>　</a:t>
            </a:r>
            <a:r>
              <a:rPr lang="en-US" altLang="ja-JP" sz="1600" b="1" kern="0" dirty="0">
                <a:latin typeface="+mn-ea"/>
                <a:cs typeface="ＭＳ Ｐゴシック" panose="020B0600070205080204" pitchFamily="50" charset="-128"/>
              </a:rPr>
              <a:t>2</a:t>
            </a:r>
            <a:r>
              <a:rPr lang="ja-JP" altLang="ja-JP" sz="1600" b="1" kern="0" dirty="0">
                <a:latin typeface="+mn-ea"/>
                <a:cs typeface="ＭＳ Ｐゴシック" panose="020B0600070205080204" pitchFamily="50" charset="-128"/>
              </a:rPr>
              <a:t>回生の皆さんは</a:t>
            </a:r>
            <a:r>
              <a:rPr lang="ja-JP" altLang="en-US"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 専門科目が増え、「本当にこれ、全部こなせるのか？」と、不安を感じてい</a:t>
            </a:r>
            <a:r>
              <a:rPr lang="ja-JP" altLang="en-US" sz="1600" b="1" kern="0" dirty="0">
                <a:latin typeface="+mn-ea"/>
                <a:cs typeface="ＭＳ Ｐゴシック" panose="020B0600070205080204" pitchFamily="50" charset="-128"/>
              </a:rPr>
              <a:t>るかもしれません、</a:t>
            </a:r>
            <a:r>
              <a:rPr lang="en-US" altLang="ja-JP" sz="1600" b="1" kern="0" dirty="0">
                <a:latin typeface="+mn-ea"/>
                <a:cs typeface="ＭＳ Ｐゴシック" panose="020B0600070205080204" pitchFamily="50" charset="-128"/>
              </a:rPr>
              <a:t> </a:t>
            </a:r>
            <a:r>
              <a:rPr lang="ja-JP" altLang="en-US" sz="1600" b="1" kern="0" dirty="0">
                <a:latin typeface="+mn-ea"/>
                <a:cs typeface="ＭＳ Ｐゴシック" panose="020B0600070205080204" pitchFamily="50" charset="-128"/>
              </a:rPr>
              <a:t>　</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a:t>
            </a:r>
            <a:r>
              <a:rPr lang="en-US" altLang="ja-JP" sz="1600" b="1" kern="0" dirty="0">
                <a:latin typeface="+mn-ea"/>
                <a:cs typeface="ＭＳ Ｐゴシック" panose="020B0600070205080204" pitchFamily="50" charset="-128"/>
              </a:rPr>
              <a:t>3</a:t>
            </a:r>
            <a:r>
              <a:rPr lang="ja-JP" altLang="ja-JP" sz="1600" b="1" kern="0" dirty="0">
                <a:latin typeface="+mn-ea"/>
                <a:cs typeface="ＭＳ Ｐゴシック" panose="020B0600070205080204" pitchFamily="50" charset="-128"/>
              </a:rPr>
              <a:t>回生の皆さんは、研究室</a:t>
            </a:r>
            <a:r>
              <a:rPr lang="ja-JP" altLang="en-US" sz="1600" b="1" kern="0" dirty="0">
                <a:latin typeface="+mn-ea"/>
                <a:cs typeface="ＭＳ Ｐゴシック" panose="020B0600070205080204" pitchFamily="50" charset="-128"/>
              </a:rPr>
              <a:t>配属を控え</a:t>
            </a:r>
            <a:r>
              <a:rPr lang="ja-JP" altLang="ja-JP" sz="1600" b="1" kern="0" dirty="0">
                <a:latin typeface="+mn-ea"/>
                <a:cs typeface="ＭＳ Ｐゴシック" panose="020B0600070205080204" pitchFamily="50" charset="-128"/>
              </a:rPr>
              <a:t>、自分の将来や、「この分野を選んだことは正解だったのか」と、</a:t>
            </a:r>
            <a:r>
              <a:rPr lang="ja-JP" altLang="en-US" sz="1600" b="1" kern="0" dirty="0">
                <a:latin typeface="+mn-ea"/>
                <a:cs typeface="ＭＳ Ｐゴシック" panose="020B0600070205080204" pitchFamily="50" charset="-128"/>
              </a:rPr>
              <a:t>悩むかもしれません。</a:t>
            </a:r>
            <a:endParaRPr lang="ja-JP" altLang="ja-JP" sz="1600" b="1" kern="100" dirty="0">
              <a:latin typeface="+mn-ea"/>
              <a:cs typeface="Times New Roman" panose="02020603050405020304" pitchFamily="18" charset="0"/>
            </a:endParaRPr>
          </a:p>
          <a:p>
            <a:pPr>
              <a:lnSpc>
                <a:spcPct val="150000"/>
              </a:lnSpc>
            </a:pPr>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特に原子核コースは、非常に専門性が高く、人数も限られています。仲間との絆が深まる一方で、「周りと自分」を比べてやすい環境</a:t>
            </a:r>
            <a:r>
              <a:rPr lang="ja-JP" altLang="en-US" sz="1600" b="1" kern="0" dirty="0">
                <a:latin typeface="+mn-ea"/>
                <a:cs typeface="ＭＳ Ｐゴシック" panose="020B0600070205080204" pitchFamily="50" charset="-128"/>
              </a:rPr>
              <a:t>に</a:t>
            </a:r>
            <a:r>
              <a:rPr lang="ja-JP" altLang="ja-JP" sz="1600" b="1" kern="0" dirty="0">
                <a:latin typeface="+mn-ea"/>
                <a:cs typeface="ＭＳ Ｐゴシック" panose="020B0600070205080204" pitchFamily="50" charset="-128"/>
              </a:rPr>
              <a:t>もあります。</a:t>
            </a:r>
            <a:endParaRPr lang="en-US" altLang="ja-JP" sz="1600" b="1" kern="0" dirty="0">
              <a:latin typeface="+mn-ea"/>
              <a:cs typeface="ＭＳ Ｐゴシック" panose="020B0600070205080204" pitchFamily="50" charset="-128"/>
            </a:endParaRPr>
          </a:p>
          <a:p>
            <a:r>
              <a:rPr lang="ja-JP" altLang="en-US" sz="1600" b="1" kern="0" dirty="0">
                <a:latin typeface="+mn-ea"/>
                <a:cs typeface="ＭＳ Ｐゴシック" panose="020B0600070205080204" pitchFamily="50" charset="-128"/>
              </a:rPr>
              <a:t>　</a:t>
            </a:r>
            <a:endParaRPr kumimoji="1" lang="ja-JP" altLang="en-US" sz="1400" dirty="0"/>
          </a:p>
        </p:txBody>
      </p:sp>
      <p:sp>
        <p:nvSpPr>
          <p:cNvPr id="4" name="スライド番号プレースホルダー 3"/>
          <p:cNvSpPr>
            <a:spLocks noGrp="1"/>
          </p:cNvSpPr>
          <p:nvPr>
            <p:ph type="sldNum" sz="quarter" idx="5"/>
          </p:nvPr>
        </p:nvSpPr>
        <p:spPr/>
        <p:txBody>
          <a:bodyPr/>
          <a:lstStyle/>
          <a:p>
            <a:fld id="{4A392FA5-E74C-4605-B658-9148D99B4DE6}" type="slidenum">
              <a:rPr kumimoji="1" lang="ja-JP" altLang="en-US" smtClean="0"/>
              <a:t>3</a:t>
            </a:fld>
            <a:endParaRPr kumimoji="1" lang="ja-JP" altLang="en-US"/>
          </a:p>
        </p:txBody>
      </p:sp>
    </p:spTree>
    <p:extLst>
      <p:ext uri="{BB962C8B-B14F-4D97-AF65-F5344CB8AC3E}">
        <p14:creationId xmlns:p14="http://schemas.microsoft.com/office/powerpoint/2010/main" val="297150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b="1" dirty="0"/>
              <a:t>　</a:t>
            </a:r>
            <a:r>
              <a:rPr lang="ja-JP" altLang="en-US" sz="1600" b="1" dirty="0"/>
              <a:t>ストレスや不安を乗り越える経験は、皆さんを大きく成長させてくれます。</a:t>
            </a:r>
          </a:p>
          <a:p>
            <a:pPr>
              <a:lnSpc>
                <a:spcPct val="150000"/>
              </a:lnSpc>
            </a:pPr>
            <a:r>
              <a:rPr lang="ja-JP" altLang="en-US" sz="1600" b="1" dirty="0"/>
              <a:t>　しかし、それが皆さんの「許容範囲」を超えてしまうと成長を阻害する要因になってしまうことがあります。</a:t>
            </a:r>
          </a:p>
          <a:p>
            <a:pPr>
              <a:lnSpc>
                <a:spcPct val="150000"/>
              </a:lnSpc>
            </a:pPr>
            <a:r>
              <a:rPr lang="ja-JP" altLang="en-US" sz="1600" b="1" dirty="0"/>
              <a:t>それを防ぐには、</a:t>
            </a:r>
          </a:p>
          <a:p>
            <a:pPr>
              <a:lnSpc>
                <a:spcPct val="150000"/>
              </a:lnSpc>
            </a:pPr>
            <a:r>
              <a:rPr lang="ja-JP" altLang="en-US" sz="1600" b="1" dirty="0"/>
              <a:t>「あらかじめ対処方法を知っておくこと」が大切です。</a:t>
            </a:r>
          </a:p>
          <a:p>
            <a:pPr>
              <a:lnSpc>
                <a:spcPct val="150000"/>
              </a:lnSpc>
            </a:pPr>
            <a:r>
              <a:rPr lang="ja-JP" altLang="en-US" sz="1600" b="1" dirty="0"/>
              <a:t>　困ったことがあったら、周りの信頼のできる友人や家族、そして教職員や関係機関に相談してみましょう。</a:t>
            </a:r>
            <a:endParaRPr kumimoji="1" lang="ja-JP" altLang="en-US" sz="1800" dirty="0"/>
          </a:p>
        </p:txBody>
      </p:sp>
      <p:sp>
        <p:nvSpPr>
          <p:cNvPr id="4" name="スライド番号プレースホルダー 3"/>
          <p:cNvSpPr>
            <a:spLocks noGrp="1"/>
          </p:cNvSpPr>
          <p:nvPr>
            <p:ph type="sldNum" sz="quarter" idx="10"/>
          </p:nvPr>
        </p:nvSpPr>
        <p:spPr>
          <a:xfrm>
            <a:off x="3886200" y="8685213"/>
            <a:ext cx="2971800" cy="458787"/>
          </a:xfrm>
        </p:spPr>
        <p:txBody>
          <a:bodyPr/>
          <a:lstStyle/>
          <a:p>
            <a:fld id="{4A392FA5-E74C-4605-B658-9148D99B4DE6}" type="slidenum">
              <a:rPr kumimoji="1" lang="ja-JP" altLang="en-US" smtClean="0"/>
              <a:t>4</a:t>
            </a:fld>
            <a:endParaRPr kumimoji="1" lang="ja-JP" altLang="en-US"/>
          </a:p>
        </p:txBody>
      </p:sp>
    </p:spTree>
    <p:extLst>
      <p:ext uri="{BB962C8B-B14F-4D97-AF65-F5344CB8AC3E}">
        <p14:creationId xmlns:p14="http://schemas.microsoft.com/office/powerpoint/2010/main" val="336852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b="1" dirty="0"/>
              <a:t>　</a:t>
            </a:r>
            <a:r>
              <a:rPr lang="ja-JP" altLang="ja-JP" sz="1600" b="1" dirty="0"/>
              <a:t>京都大学には学生総合支援機構など学生支援のために様々なリソースがあります。そして、その一つに保健室</a:t>
            </a:r>
            <a:r>
              <a:rPr lang="ja-JP" altLang="en-US" sz="1600" b="1" dirty="0"/>
              <a:t>が</a:t>
            </a:r>
            <a:r>
              <a:rPr lang="ja-JP" altLang="ja-JP" sz="1600" b="1" dirty="0"/>
              <a:t>あるのです。</a:t>
            </a:r>
            <a:endParaRPr lang="ja-JP" altLang="ja-JP" sz="1600" dirty="0"/>
          </a:p>
          <a:p>
            <a:pPr>
              <a:lnSpc>
                <a:spcPct val="150000"/>
              </a:lnSpc>
            </a:pPr>
            <a:r>
              <a:rPr lang="ja-JP" altLang="en-US" sz="1600" b="1" dirty="0"/>
              <a:t>　</a:t>
            </a:r>
            <a:endParaRPr kumimoji="1" lang="ja-JP" altLang="en-US" sz="18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5</a:t>
            </a:fld>
            <a:endParaRPr kumimoji="1" lang="ja-JP" altLang="en-US"/>
          </a:p>
        </p:txBody>
      </p:sp>
    </p:spTree>
    <p:extLst>
      <p:ext uri="{BB962C8B-B14F-4D97-AF65-F5344CB8AC3E}">
        <p14:creationId xmlns:p14="http://schemas.microsoft.com/office/powerpoint/2010/main" val="280561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b="1" dirty="0"/>
              <a:t>　</a:t>
            </a:r>
            <a:r>
              <a:rPr lang="ja-JP" altLang="en-US" sz="1600" b="1" dirty="0"/>
              <a:t>工学部の保健室</a:t>
            </a:r>
            <a:r>
              <a:rPr lang="ja-JP" altLang="en-US" sz="1600" b="1" kern="0" dirty="0">
                <a:latin typeface="+mn-ea"/>
                <a:cs typeface="ＭＳ Ｐゴシック" panose="020B0600070205080204" pitchFamily="50" charset="-128"/>
              </a:rPr>
              <a:t>は、 けがの応急処置や病気の対応、健康診断は行いません。</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皆さんの「心と生活のサポート」に特化しています。</a:t>
            </a:r>
          </a:p>
          <a:p>
            <a:pPr>
              <a:lnSpc>
                <a:spcPct val="150000"/>
              </a:lnSpc>
            </a:pP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なぜそんな場所があるのか。</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それは、</a:t>
            </a:r>
            <a:r>
              <a:rPr lang="ja-JP" altLang="en-US" sz="1600" b="1" dirty="0"/>
              <a:t>工学部の学びが非常に専門的で忙しく、学生の皆さんに丁寧なサポートが必要だと考えているからです。</a:t>
            </a:r>
          </a:p>
          <a:p>
            <a:pPr>
              <a:lnSpc>
                <a:spcPct val="150000"/>
              </a:lnSpc>
            </a:pPr>
            <a:r>
              <a:rPr lang="ja-JP" altLang="en-US" sz="1800" dirty="0"/>
              <a:t>　</a:t>
            </a:r>
            <a:endParaRPr kumimoji="1" lang="ja-JP" altLang="en-US" sz="18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6</a:t>
            </a:fld>
            <a:endParaRPr kumimoji="1" lang="ja-JP" altLang="en-US"/>
          </a:p>
        </p:txBody>
      </p:sp>
    </p:spTree>
    <p:extLst>
      <p:ext uri="{BB962C8B-B14F-4D97-AF65-F5344CB8AC3E}">
        <p14:creationId xmlns:p14="http://schemas.microsoft.com/office/powerpoint/2010/main" val="390210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800" b="1" dirty="0"/>
              <a:t>　</a:t>
            </a:r>
            <a:r>
              <a:rPr lang="ja-JP" altLang="en-US" sz="1600" b="1" dirty="0">
                <a:latin typeface="+mn-ea"/>
              </a:rPr>
              <a:t>詳しい案内は</a:t>
            </a:r>
            <a:r>
              <a:rPr lang="en-US" altLang="ja-JP" sz="1600" b="1" dirty="0">
                <a:latin typeface="+mn-ea"/>
              </a:rPr>
              <a:t>HP</a:t>
            </a:r>
            <a:r>
              <a:rPr lang="ja-JP" altLang="en-US" sz="1600" b="1" dirty="0">
                <a:latin typeface="+mn-ea"/>
              </a:rPr>
              <a:t>や</a:t>
            </a:r>
            <a:r>
              <a:rPr lang="en-US" altLang="ja-JP" sz="1600" b="1" dirty="0">
                <a:latin typeface="+mn-ea"/>
              </a:rPr>
              <a:t>X</a:t>
            </a:r>
            <a:r>
              <a:rPr lang="ja-JP" altLang="en-US" sz="1600" b="1" dirty="0">
                <a:latin typeface="+mn-ea"/>
              </a:rPr>
              <a:t>（旧</a:t>
            </a:r>
            <a:r>
              <a:rPr lang="en-US" altLang="ja-JP" sz="1600" b="1" dirty="0">
                <a:latin typeface="+mn-ea"/>
              </a:rPr>
              <a:t>Twitter</a:t>
            </a:r>
            <a:r>
              <a:rPr lang="ja-JP" altLang="en-US" sz="1600" b="1" dirty="0">
                <a:latin typeface="+mn-ea"/>
              </a:rPr>
              <a:t>）でも発信しているので、</a:t>
            </a:r>
            <a:r>
              <a:rPr lang="ja-JP" altLang="ja-JP" sz="1600" b="1" kern="0" dirty="0">
                <a:latin typeface="+mn-ea"/>
                <a:cs typeface="ＭＳ Ｐゴシック" panose="020B0600070205080204" pitchFamily="50" charset="-128"/>
              </a:rPr>
              <a:t>ぜひ、後で覗いてみてください。</a:t>
            </a:r>
            <a:endParaRPr lang="en-US" altLang="ja-JP" sz="1600" b="1" kern="0" dirty="0">
              <a:latin typeface="+mn-ea"/>
              <a:cs typeface="ＭＳ Ｐゴシック" panose="020B0600070205080204" pitchFamily="50" charset="-128"/>
            </a:endParaRPr>
          </a:p>
          <a:p>
            <a:pPr>
              <a:lnSpc>
                <a:spcPct val="150000"/>
              </a:lnSpc>
            </a:pPr>
            <a:r>
              <a:rPr lang="ja-JP" altLang="ja-JP" sz="1600" b="1" kern="0" dirty="0">
                <a:latin typeface="+mn-ea"/>
                <a:cs typeface="ＭＳ Ｐゴシック" panose="020B0600070205080204" pitchFamily="50" charset="-128"/>
              </a:rPr>
              <a:t>「あ、こんなに気軽に利用していいんだ」と感じてもらえるはずです。</a:t>
            </a:r>
            <a:endParaRPr lang="ja-JP" altLang="ja-JP" sz="1600" b="1" kern="100" dirty="0">
              <a:latin typeface="+mn-ea"/>
              <a:cs typeface="Times New Roman" panose="02020603050405020304" pitchFamily="18" charset="0"/>
            </a:endParaRPr>
          </a:p>
          <a:p>
            <a:endParaRPr kumimoji="1" lang="ja-JP" altLang="en-US" sz="18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7</a:t>
            </a:fld>
            <a:endParaRPr kumimoji="1" lang="ja-JP" altLang="en-US"/>
          </a:p>
        </p:txBody>
      </p:sp>
    </p:spTree>
    <p:extLst>
      <p:ext uri="{BB962C8B-B14F-4D97-AF65-F5344CB8AC3E}">
        <p14:creationId xmlns:p14="http://schemas.microsoft.com/office/powerpoint/2010/main" val="195778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49"/>
            <a:ext cx="5486400" cy="4092097"/>
          </a:xfrm>
        </p:spPr>
        <p:txBody>
          <a:bodyPr/>
          <a:lstStyle/>
          <a:p>
            <a:r>
              <a:rPr lang="ja-JP" altLang="en-US" b="1" dirty="0"/>
              <a:t>　</a:t>
            </a:r>
            <a:r>
              <a:rPr lang="ja-JP" altLang="ja-JP" sz="1600" b="1" kern="0" dirty="0">
                <a:latin typeface="+mn-ea"/>
                <a:cs typeface="ＭＳ Ｐゴシック" panose="020B0600070205080204" pitchFamily="50" charset="-128"/>
              </a:rPr>
              <a:t>では、実際にどんな相談があるのか、少し具体的にお話しします。</a:t>
            </a:r>
            <a:endParaRPr lang="ja-JP" altLang="ja-JP" sz="1600" b="1" kern="100" dirty="0">
              <a:latin typeface="+mn-ea"/>
              <a:cs typeface="Times New Roman" panose="02020603050405020304" pitchFamily="18" charset="0"/>
            </a:endParaRPr>
          </a:p>
          <a:p>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まずは</a:t>
            </a:r>
            <a:r>
              <a:rPr lang="en-US" altLang="ja-JP"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「健康や生活」</a:t>
            </a:r>
            <a:r>
              <a:rPr lang="en-US" altLang="ja-JP"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の相談です。 </a:t>
            </a:r>
            <a:endParaRPr lang="en-US" altLang="ja-JP" sz="1600" b="1" kern="0" dirty="0">
              <a:latin typeface="+mn-ea"/>
              <a:cs typeface="ＭＳ Ｐゴシック" panose="020B0600070205080204" pitchFamily="50" charset="-128"/>
            </a:endParaRPr>
          </a:p>
          <a:p>
            <a:r>
              <a:rPr lang="ja-JP" altLang="ja-JP" sz="1600" b="1" kern="0" dirty="0">
                <a:latin typeface="+mn-ea"/>
                <a:cs typeface="ＭＳ Ｐゴシック" panose="020B0600070205080204" pitchFamily="50" charset="-128"/>
              </a:rPr>
              <a:t>「夜、どうしても眠れない」</a:t>
            </a:r>
            <a:endParaRPr lang="en-US" altLang="ja-JP" sz="1600" b="1" kern="0" dirty="0">
              <a:latin typeface="+mn-ea"/>
              <a:cs typeface="ＭＳ Ｐゴシック" panose="020B0600070205080204" pitchFamily="50" charset="-128"/>
            </a:endParaRPr>
          </a:p>
          <a:p>
            <a:r>
              <a:rPr lang="ja-JP" altLang="ja-JP" sz="1600" b="1" kern="0" dirty="0">
                <a:latin typeface="+mn-ea"/>
                <a:cs typeface="ＭＳ Ｐゴシック" panose="020B0600070205080204" pitchFamily="50" charset="-128"/>
              </a:rPr>
              <a:t>「昼夜逆転してしまって、朝の講義に行けない」</a:t>
            </a:r>
            <a:endParaRPr lang="en-US" altLang="ja-JP" sz="1600" b="1" kern="0" dirty="0">
              <a:latin typeface="+mn-ea"/>
              <a:cs typeface="ＭＳ Ｐゴシック" panose="020B0600070205080204" pitchFamily="50" charset="-128"/>
            </a:endParaRPr>
          </a:p>
          <a:p>
            <a:r>
              <a:rPr lang="ja-JP" altLang="en-US" sz="1600" b="1" kern="0" dirty="0">
                <a:latin typeface="+mn-ea"/>
                <a:cs typeface="ＭＳ Ｐゴシック" panose="020B0600070205080204" pitchFamily="50" charset="-128"/>
              </a:rPr>
              <a:t>　</a:t>
            </a:r>
            <a:r>
              <a:rPr lang="ja-JP" altLang="ja-JP" sz="1600" b="1" kern="0" dirty="0">
                <a:latin typeface="+mn-ea"/>
                <a:cs typeface="ＭＳ Ｐゴシック" panose="020B0600070205080204" pitchFamily="50" charset="-128"/>
              </a:rPr>
              <a:t>こうした生活のリズムが崩れると、心も不安定になります。</a:t>
            </a:r>
            <a:endParaRPr lang="en-US" altLang="ja-JP" sz="1600" b="1" kern="0" dirty="0">
              <a:latin typeface="+mn-ea"/>
              <a:cs typeface="ＭＳ Ｐゴシック" panose="020B0600070205080204" pitchFamily="50" charset="-128"/>
            </a:endParaRPr>
          </a:p>
          <a:p>
            <a:r>
              <a:rPr lang="ja-JP" altLang="en-US" sz="1600" b="1" kern="0" dirty="0">
                <a:latin typeface="+mn-ea"/>
                <a:cs typeface="Times New Roman" panose="02020603050405020304" pitchFamily="18" charset="0"/>
              </a:rPr>
              <a:t>　なかには、どう片付けていいのかわからず、下宿がゴミ屋敷になってしまった人もいます。</a:t>
            </a:r>
            <a:endParaRPr lang="en-US" altLang="ja-JP" sz="1600" b="1" kern="0" dirty="0">
              <a:latin typeface="+mn-ea"/>
              <a:cs typeface="Times New Roman" panose="02020603050405020304" pitchFamily="18" charset="0"/>
            </a:endParaRPr>
          </a:p>
          <a:p>
            <a:endParaRPr lang="ja-JP" altLang="ja-JP" sz="1600" b="1" kern="100" dirty="0">
              <a:latin typeface="+mn-ea"/>
              <a:cs typeface="Times New Roman" panose="02020603050405020304" pitchFamily="18" charset="0"/>
            </a:endParaRPr>
          </a:p>
          <a:p>
            <a:r>
              <a:rPr lang="ja-JP" altLang="en-US" sz="1600" b="1" kern="0" dirty="0">
                <a:latin typeface="+mn-ea"/>
                <a:cs typeface="ＭＳ Ｐゴシック" panose="020B0600070205080204" pitchFamily="50" charset="-128"/>
              </a:rPr>
              <a:t>　次に</a:t>
            </a:r>
            <a:r>
              <a:rPr lang="en-US" altLang="ja-JP"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「学業や研究」</a:t>
            </a:r>
            <a:r>
              <a:rPr lang="en-US" altLang="ja-JP"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の悩み。 </a:t>
            </a:r>
            <a:endParaRPr lang="en-US" altLang="ja-JP" sz="1600" b="1" kern="0" dirty="0">
              <a:latin typeface="+mn-ea"/>
              <a:cs typeface="ＭＳ Ｐゴシック" panose="020B0600070205080204" pitchFamily="50" charset="-128"/>
            </a:endParaRPr>
          </a:p>
          <a:p>
            <a:r>
              <a:rPr lang="ja-JP" altLang="ja-JP" sz="1600" b="1" kern="0" dirty="0">
                <a:latin typeface="+mn-ea"/>
                <a:cs typeface="ＭＳ Ｐゴシック" panose="020B0600070205080204" pitchFamily="50" charset="-128"/>
              </a:rPr>
              <a:t>「燃え尽きてしまって、どうしても教科書が開けない」「講義についていけず、自分がダメ人間に思える」</a:t>
            </a:r>
            <a:endParaRPr lang="en-US" altLang="ja-JP" sz="1600" b="1" kern="0" dirty="0">
              <a:latin typeface="+mn-ea"/>
              <a:cs typeface="ＭＳ Ｐゴシック" panose="020B0600070205080204" pitchFamily="50" charset="-128"/>
            </a:endParaRPr>
          </a:p>
          <a:p>
            <a:r>
              <a:rPr lang="ja-JP" altLang="ja-JP" sz="1600" b="1" kern="0" dirty="0">
                <a:latin typeface="+mn-ea"/>
                <a:cs typeface="ＭＳ Ｐゴシック" panose="020B0600070205080204" pitchFamily="50" charset="-128"/>
              </a:rPr>
              <a:t>「研究室の人間関係がしんどくて、足が向かない」。</a:t>
            </a:r>
            <a:endParaRPr lang="ja-JP" altLang="ja-JP" sz="1600" b="1" kern="100" dirty="0">
              <a:latin typeface="+mn-ea"/>
              <a:cs typeface="Times New Roman" panose="02020603050405020304" pitchFamily="18" charset="0"/>
            </a:endParaRPr>
          </a:p>
          <a:p>
            <a:endParaRPr kumimoji="1" lang="ja-JP" altLang="en-US" sz="1800"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8</a:t>
            </a:fld>
            <a:endParaRPr kumimoji="1" lang="ja-JP" altLang="en-US"/>
          </a:p>
        </p:txBody>
      </p:sp>
    </p:spTree>
    <p:extLst>
      <p:ext uri="{BB962C8B-B14F-4D97-AF65-F5344CB8AC3E}">
        <p14:creationId xmlns:p14="http://schemas.microsoft.com/office/powerpoint/2010/main" val="127780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49"/>
            <a:ext cx="5486400" cy="4392721"/>
          </a:xfrm>
        </p:spPr>
        <p:txBody>
          <a:bodyPr/>
          <a:lstStyle/>
          <a:p>
            <a:pPr>
              <a:lnSpc>
                <a:spcPct val="150000"/>
              </a:lnSpc>
            </a:pPr>
            <a:r>
              <a:rPr lang="ja-JP" altLang="ja-JP" sz="1600" b="1" kern="0" dirty="0">
                <a:latin typeface="+mn-ea"/>
                <a:cs typeface="ＭＳ Ｐゴシック" panose="020B0600070205080204" pitchFamily="50" charset="-128"/>
              </a:rPr>
              <a:t>そして</a:t>
            </a:r>
            <a:r>
              <a:rPr lang="en-US" altLang="ja-JP"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「将来や自分自身」</a:t>
            </a:r>
            <a:r>
              <a:rPr lang="en-US" altLang="ja-JP" sz="1600" b="1" kern="0" dirty="0">
                <a:latin typeface="+mn-ea"/>
                <a:cs typeface="ＭＳ Ｐゴシック" panose="020B0600070205080204" pitchFamily="50" charset="-128"/>
              </a:rPr>
              <a:t>**</a:t>
            </a:r>
            <a:r>
              <a:rPr lang="ja-JP" altLang="ja-JP" sz="1600" b="1" kern="0" dirty="0">
                <a:latin typeface="+mn-ea"/>
                <a:cs typeface="ＭＳ Ｐゴシック" panose="020B0600070205080204" pitchFamily="50" charset="-128"/>
              </a:rPr>
              <a:t>のこと。</a:t>
            </a:r>
            <a:endParaRPr lang="en-US" altLang="ja-JP" sz="1600" b="1" kern="0" dirty="0">
              <a:latin typeface="+mn-ea"/>
              <a:cs typeface="ＭＳ Ｐゴシック" panose="020B0600070205080204" pitchFamily="50" charset="-128"/>
            </a:endParaRPr>
          </a:p>
          <a:p>
            <a:pPr>
              <a:lnSpc>
                <a:spcPct val="150000"/>
              </a:lnSpc>
            </a:pPr>
            <a:r>
              <a:rPr lang="ja-JP" altLang="ja-JP" sz="1600" b="1" kern="0" dirty="0">
                <a:latin typeface="+mn-ea"/>
                <a:cs typeface="ＭＳ Ｐゴシック" panose="020B0600070205080204" pitchFamily="50" charset="-128"/>
              </a:rPr>
              <a:t> 「就職か進学か決められない」</a:t>
            </a:r>
            <a:endParaRPr lang="en-US" altLang="ja-JP" sz="1600" b="1" kern="0" dirty="0">
              <a:latin typeface="+mn-ea"/>
              <a:cs typeface="ＭＳ Ｐゴシック" panose="020B0600070205080204" pitchFamily="50" charset="-128"/>
            </a:endParaRPr>
          </a:p>
          <a:p>
            <a:pPr>
              <a:lnSpc>
                <a:spcPct val="150000"/>
              </a:lnSpc>
            </a:pPr>
            <a:r>
              <a:rPr lang="ja-JP" altLang="ja-JP" sz="1600" b="1" kern="0" dirty="0">
                <a:latin typeface="+mn-ea"/>
                <a:cs typeface="ＭＳ Ｐゴシック" panose="020B0600070205080204" pitchFamily="50" charset="-128"/>
              </a:rPr>
              <a:t>「自分に発達の特性があるんじゃないかと不安になる」「友達がいなくて大学が面白くない</a:t>
            </a:r>
            <a:r>
              <a:rPr lang="ja-JP" altLang="en-US" sz="1600" b="1" kern="0" dirty="0">
                <a:latin typeface="+mn-ea"/>
                <a:cs typeface="ＭＳ Ｐゴシック" panose="020B0600070205080204" pitchFamily="50" charset="-128"/>
              </a:rPr>
              <a:t>」</a:t>
            </a:r>
            <a:endParaRPr lang="en-US" altLang="ja-JP" sz="1600" b="1" kern="0" dirty="0">
              <a:latin typeface="+mn-ea"/>
              <a:cs typeface="ＭＳ Ｐゴシック" panose="020B0600070205080204" pitchFamily="50" charset="-128"/>
            </a:endParaRPr>
          </a:p>
          <a:p>
            <a:pPr>
              <a:lnSpc>
                <a:spcPct val="150000"/>
              </a:lnSpc>
            </a:pPr>
            <a:r>
              <a:rPr lang="ja-JP" altLang="en-US" sz="1600" b="1" kern="0" dirty="0">
                <a:latin typeface="+mn-ea"/>
                <a:cs typeface="ＭＳ Ｐゴシック" panose="020B0600070205080204" pitchFamily="50" charset="-128"/>
              </a:rPr>
              <a:t>「人間関係がうまく築けず、環境に適応しにくい」</a:t>
            </a:r>
            <a:endParaRPr lang="ja-JP" altLang="ja-JP" sz="1600" b="1" kern="100" dirty="0">
              <a:latin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A392FA5-E74C-4605-B658-9148D99B4DE6}" type="slidenum">
              <a:rPr kumimoji="1" lang="ja-JP" altLang="en-US" smtClean="0"/>
              <a:t>9</a:t>
            </a:fld>
            <a:endParaRPr kumimoji="1" lang="ja-JP" altLang="en-US"/>
          </a:p>
        </p:txBody>
      </p:sp>
    </p:spTree>
    <p:extLst>
      <p:ext uri="{BB962C8B-B14F-4D97-AF65-F5344CB8AC3E}">
        <p14:creationId xmlns:p14="http://schemas.microsoft.com/office/powerpoint/2010/main" val="180299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330157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350833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426984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415039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191512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250283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326138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357374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278804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134411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0F7B49-6076-4ED9-BC9F-492763A2EFEB}" type="datetimeFigureOut">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179226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F7B49-6076-4ED9-BC9F-492763A2EFEB}" type="datetimeFigureOut">
              <a:rPr kumimoji="1" lang="ja-JP" altLang="en-US" smtClean="0"/>
              <a:t>2026/3/25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A640-0505-4032-8A2C-87B654D56FA0}" type="slidenum">
              <a:rPr kumimoji="1" lang="ja-JP" altLang="en-US" smtClean="0"/>
              <a:t>‹#›</a:t>
            </a:fld>
            <a:endParaRPr kumimoji="1" lang="ja-JP" altLang="en-US"/>
          </a:p>
        </p:txBody>
      </p:sp>
    </p:spTree>
    <p:extLst>
      <p:ext uri="{BB962C8B-B14F-4D97-AF65-F5344CB8AC3E}">
        <p14:creationId xmlns:p14="http://schemas.microsoft.com/office/powerpoint/2010/main" val="324162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tmp"/><Relationship Id="rId4" Type="http://schemas.openxmlformats.org/officeDocument/2006/relationships/image" Target="../media/image20.tmp"/></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A213965-2AF7-3F6C-87C4-DE31235D2630}"/>
              </a:ext>
            </a:extLst>
          </p:cNvPr>
          <p:cNvSpPr>
            <a:spLocks noGrp="1"/>
          </p:cNvSpPr>
          <p:nvPr>
            <p:ph type="title"/>
          </p:nvPr>
        </p:nvSpPr>
        <p:spPr>
          <a:xfrm>
            <a:off x="525780" y="365125"/>
            <a:ext cx="10828020" cy="1325563"/>
          </a:xfrm>
        </p:spPr>
        <p:txBody>
          <a:bodyPr>
            <a:normAutofit/>
          </a:bodyPr>
          <a:lstStyle/>
          <a:p>
            <a:r>
              <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rPr>
              <a:t>２０２６年度　京都大学工学部　原子核コースガイダンス</a:t>
            </a:r>
          </a:p>
        </p:txBody>
      </p:sp>
      <p:sp>
        <p:nvSpPr>
          <p:cNvPr id="8" name="サブタイトル 2">
            <a:extLst>
              <a:ext uri="{FF2B5EF4-FFF2-40B4-BE49-F238E27FC236}">
                <a16:creationId xmlns:a16="http://schemas.microsoft.com/office/drawing/2014/main" id="{DC4BE9C7-7D53-4FE7-DC94-A90E720DA4CC}"/>
              </a:ext>
            </a:extLst>
          </p:cNvPr>
          <p:cNvSpPr txBox="1">
            <a:spLocks/>
          </p:cNvSpPr>
          <p:nvPr/>
        </p:nvSpPr>
        <p:spPr>
          <a:xfrm>
            <a:off x="2155247" y="2481613"/>
            <a:ext cx="8171066" cy="10596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5400" dirty="0">
                <a:solidFill>
                  <a:srgbClr val="002060"/>
                </a:solidFill>
                <a:latin typeface="HGP創英角ｺﾞｼｯｸUB" panose="020B0900000000000000" pitchFamily="50" charset="-128"/>
                <a:ea typeface="HGP創英角ｺﾞｼｯｸUB" panose="020B0900000000000000" pitchFamily="50" charset="-128"/>
              </a:rPr>
              <a:t>『</a:t>
            </a:r>
            <a:r>
              <a:rPr lang="ja-JP" altLang="en-US" sz="5400" dirty="0">
                <a:solidFill>
                  <a:srgbClr val="002060"/>
                </a:solidFill>
                <a:latin typeface="HGP創英角ｺﾞｼｯｸUB" panose="020B0900000000000000" pitchFamily="50" charset="-128"/>
                <a:ea typeface="HGP創英角ｺﾞｼｯｸUB" panose="020B0900000000000000" pitchFamily="50" charset="-128"/>
              </a:rPr>
              <a:t>保健室って、どんなと</a:t>
            </a:r>
            <a:r>
              <a:rPr lang="ja-JP" altLang="en-US" sz="5400" dirty="0" err="1">
                <a:solidFill>
                  <a:srgbClr val="002060"/>
                </a:solidFill>
                <a:latin typeface="HGP創英角ｺﾞｼｯｸUB" panose="020B0900000000000000" pitchFamily="50" charset="-128"/>
                <a:ea typeface="HGP創英角ｺﾞｼｯｸUB" panose="020B0900000000000000" pitchFamily="50" charset="-128"/>
              </a:rPr>
              <a:t>こ</a:t>
            </a:r>
            <a:r>
              <a:rPr lang="ja-JP" altLang="en-US" sz="5400" dirty="0">
                <a:solidFill>
                  <a:srgbClr val="002060"/>
                </a:solidFill>
                <a:latin typeface="HGP創英角ｺﾞｼｯｸUB" panose="020B0900000000000000" pitchFamily="50" charset="-128"/>
                <a:ea typeface="HGP創英角ｺﾞｼｯｸUB" panose="020B0900000000000000" pitchFamily="50" charset="-128"/>
              </a:rPr>
              <a:t>？</a:t>
            </a:r>
            <a:r>
              <a:rPr lang="en-US" altLang="ja-JP" sz="5400" dirty="0">
                <a:solidFill>
                  <a:srgbClr val="002060"/>
                </a:solidFill>
                <a:latin typeface="HGP創英角ｺﾞｼｯｸUB" panose="020B0900000000000000" pitchFamily="50" charset="-128"/>
                <a:ea typeface="HGP創英角ｺﾞｼｯｸUB" panose="020B0900000000000000" pitchFamily="50" charset="-128"/>
              </a:rPr>
              <a:t>』</a:t>
            </a:r>
            <a:endParaRPr lang="ja-JP" altLang="en-US" sz="54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9" name="Picture 2" descr="桜の花を使った素材のまとめ | イラスト系まとめ | 無料イラスト 素材ラボ">
            <a:extLst>
              <a:ext uri="{FF2B5EF4-FFF2-40B4-BE49-F238E27FC236}">
                <a16:creationId xmlns:a16="http://schemas.microsoft.com/office/drawing/2014/main" id="{6865B86D-E529-1375-F712-74F1982A05B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1270" y="4580416"/>
            <a:ext cx="1813313" cy="181331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B2002C4C-EF16-9192-336D-5077CF47691F}"/>
              </a:ext>
            </a:extLst>
          </p:cNvPr>
          <p:cNvSpPr txBox="1"/>
          <p:nvPr/>
        </p:nvSpPr>
        <p:spPr>
          <a:xfrm>
            <a:off x="6240780" y="5074023"/>
            <a:ext cx="5413337" cy="954107"/>
          </a:xfrm>
          <a:prstGeom prst="rect">
            <a:avLst/>
          </a:prstGeom>
          <a:noFill/>
        </p:spPr>
        <p:txBody>
          <a:bodyPr wrap="square" rtlCol="0">
            <a:spAutoFit/>
          </a:bodyPr>
          <a:lstStyle/>
          <a:p>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吉田第一保健室　　　里見嘉代子</a:t>
            </a:r>
            <a:endParaRPr kumimoji="1" lang="en-US" altLang="ja-JP" sz="2800" dirty="0">
              <a:solidFill>
                <a:srgbClr val="002060"/>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　　　</a:t>
            </a:r>
          </a:p>
        </p:txBody>
      </p:sp>
    </p:spTree>
    <p:extLst>
      <p:ext uri="{BB962C8B-B14F-4D97-AF65-F5344CB8AC3E}">
        <p14:creationId xmlns:p14="http://schemas.microsoft.com/office/powerpoint/2010/main" val="206773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298915" y="423732"/>
            <a:ext cx="2513958" cy="1943343"/>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74" name="Picture 2" descr="電車内でゲロを吐く人が多すぎる件について | 日本のイラスト, イラスト, 河合奈保子"/>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350" y="973225"/>
            <a:ext cx="1229088" cy="136328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478427" y="460722"/>
            <a:ext cx="2233749" cy="584775"/>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気分が悪い</a:t>
            </a:r>
          </a:p>
        </p:txBody>
      </p:sp>
      <p:sp>
        <p:nvSpPr>
          <p:cNvPr id="9" name="角丸四角形 8"/>
          <p:cNvSpPr/>
          <p:nvPr/>
        </p:nvSpPr>
        <p:spPr>
          <a:xfrm>
            <a:off x="359543" y="2841315"/>
            <a:ext cx="3878745" cy="3646950"/>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7232745" y="409584"/>
            <a:ext cx="3263041" cy="2021129"/>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9138615" y="3048036"/>
            <a:ext cx="2372448" cy="3377040"/>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65718" y="3059205"/>
            <a:ext cx="3600993" cy="584775"/>
          </a:xfrm>
          <a:prstGeom prst="rect">
            <a:avLst/>
          </a:prstGeom>
          <a:noFill/>
        </p:spPr>
        <p:txBody>
          <a:bodyPr wrap="square" rtlCol="0">
            <a:spAutoFit/>
          </a:bodyPr>
          <a:lstStyle/>
          <a:p>
            <a:r>
              <a:rPr lang="ja-JP" altLang="en-US" sz="3200" dirty="0">
                <a:latin typeface="HGP創英角ｺﾞｼｯｸUB" panose="020B0900000000000000" pitchFamily="50" charset="-128"/>
                <a:ea typeface="HGP創英角ｺﾞｼｯｸUB" panose="020B0900000000000000" pitchFamily="50" charset="-128"/>
              </a:rPr>
              <a:t>深く悩んでいないが</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7667000" y="423732"/>
            <a:ext cx="2657839" cy="584775"/>
          </a:xfrm>
          <a:prstGeom prst="rect">
            <a:avLst/>
          </a:prstGeom>
          <a:noFill/>
        </p:spPr>
        <p:txBody>
          <a:bodyPr wrap="square" rtlCol="0">
            <a:spAutoFit/>
          </a:bodyPr>
          <a:lstStyle/>
          <a:p>
            <a:r>
              <a:rPr lang="ja-JP" altLang="en-US" sz="3200" dirty="0">
                <a:latin typeface="HGP創英角ｺﾞｼｯｸUB" panose="020B0900000000000000" pitchFamily="50" charset="-128"/>
                <a:ea typeface="HGP創英角ｺﾞｼｯｸUB" panose="020B0900000000000000" pitchFamily="50" charset="-128"/>
              </a:rPr>
              <a:t>クールダウン</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9150597" y="3343204"/>
            <a:ext cx="2372448" cy="584775"/>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ただ何となく</a:t>
            </a:r>
          </a:p>
        </p:txBody>
      </p:sp>
      <p:pic>
        <p:nvPicPr>
          <p:cNvPr id="3078" name="Picture 6" descr="ストレスによる歯ぎしり対策 | オハナ・デンタルクリニック関内"/>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4016" y="994528"/>
            <a:ext cx="2400497" cy="13206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自分のストレスタイプを知る！ | 障がい者就労移行支援のCocorpo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866" y="3643980"/>
            <a:ext cx="3018698" cy="284428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子供達悲しいと怒りセット単色イラスト - No: 22260567／無料イラスト/フリー素材なら「イラストAC」"/>
          <p:cNvPicPr>
            <a:picLocks noChangeAspect="1" noChangeArrowheads="1"/>
          </p:cNvPicPr>
          <p:nvPr/>
        </p:nvPicPr>
        <p:blipFill rotWithShape="1">
          <a:blip r:embed="rId6">
            <a:clrChange>
              <a:clrFrom>
                <a:srgbClr val="FDFFFE"/>
              </a:clrFrom>
              <a:clrTo>
                <a:srgbClr val="FDFFFE">
                  <a:alpha val="0"/>
                </a:srgbClr>
              </a:clrTo>
            </a:clrChange>
            <a:extLst>
              <a:ext uri="{28A0092B-C50C-407E-A947-70E740481C1C}">
                <a14:useLocalDpi xmlns:a14="http://schemas.microsoft.com/office/drawing/2010/main" val="0"/>
              </a:ext>
            </a:extLst>
          </a:blip>
          <a:srcRect l="61701" r="18012"/>
          <a:stretch/>
        </p:blipFill>
        <p:spPr bwMode="auto">
          <a:xfrm>
            <a:off x="9890456" y="4389724"/>
            <a:ext cx="1210660" cy="17552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知識を吸収することに喜びを感じる秘訣 ~ 個別指導wam香川 | 個別指導wam香川のブログ"/>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925" t="12596" r="9059" b="16621"/>
          <a:stretch/>
        </p:blipFill>
        <p:spPr bwMode="auto">
          <a:xfrm>
            <a:off x="5594522" y="4389724"/>
            <a:ext cx="2250487" cy="157411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003948" y="3461848"/>
            <a:ext cx="3163011" cy="584775"/>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話を聴いてほしい</a:t>
            </a:r>
          </a:p>
        </p:txBody>
      </p:sp>
      <p:sp>
        <p:nvSpPr>
          <p:cNvPr id="20" name="下矢印 19"/>
          <p:cNvSpPr/>
          <p:nvPr/>
        </p:nvSpPr>
        <p:spPr>
          <a:xfrm rot="16200000">
            <a:off x="4655652" y="4886501"/>
            <a:ext cx="575538" cy="5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sp>
        <p:nvSpPr>
          <p:cNvPr id="21" name="下矢印 20"/>
          <p:cNvSpPr/>
          <p:nvPr/>
        </p:nvSpPr>
        <p:spPr>
          <a:xfrm rot="5400000">
            <a:off x="8259107" y="4883235"/>
            <a:ext cx="528027" cy="587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spTree>
    <p:extLst>
      <p:ext uri="{BB962C8B-B14F-4D97-AF65-F5344CB8AC3E}">
        <p14:creationId xmlns:p14="http://schemas.microsoft.com/office/powerpoint/2010/main" val="268016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0050" y="217563"/>
            <a:ext cx="10947516" cy="21624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何か困ったことがあったら</a:t>
            </a:r>
            <a:endParaRPr lang="en-US" altLang="ja-JP" dirty="0">
              <a:solidFill>
                <a:srgbClr val="002060"/>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自分ひとりで抱え込まないで　　</a:t>
            </a:r>
            <a:endParaRPr lang="en-US" altLang="ja-JP" dirty="0">
              <a:solidFill>
                <a:srgbClr val="002060"/>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人に頼るという方法を身に付けておく！</a:t>
            </a:r>
          </a:p>
        </p:txBody>
      </p:sp>
      <p:sp>
        <p:nvSpPr>
          <p:cNvPr id="4" name="下矢印 3"/>
          <p:cNvSpPr/>
          <p:nvPr/>
        </p:nvSpPr>
        <p:spPr>
          <a:xfrm>
            <a:off x="7317659" y="3484779"/>
            <a:ext cx="575538" cy="5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pic>
        <p:nvPicPr>
          <p:cNvPr id="4098" name="Picture 2" descr="一人従業員で困る事 | ～その日暮らし～"/>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7260" y="217564"/>
            <a:ext cx="1660864" cy="17272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emu（ティームー）で初お買い物！怪しい？Amazonとの返品の違いは？ | シンプルだからできること"/>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399" t="13436"/>
          <a:stretch/>
        </p:blipFill>
        <p:spPr bwMode="auto">
          <a:xfrm>
            <a:off x="10316918" y="217563"/>
            <a:ext cx="1489083" cy="172729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経理事務パート・アルバイト求人要項 | 倉敷の税理士／タナベ会計事務所"/>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4845" y="3484779"/>
            <a:ext cx="3475166" cy="291914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655036" y="4439565"/>
            <a:ext cx="4293088" cy="2123658"/>
          </a:xfrm>
          <a:prstGeom prst="rect">
            <a:avLst/>
          </a:prstGeom>
          <a:noFill/>
        </p:spPr>
        <p:txBody>
          <a:bodyPr wrap="square" rtlCol="0">
            <a:spAutoFit/>
          </a:bodyPr>
          <a:lstStyle/>
          <a:p>
            <a:r>
              <a:rPr kumimoji="1" lang="ja-JP" altLang="en-US" sz="4400" dirty="0">
                <a:solidFill>
                  <a:srgbClr val="002060"/>
                </a:solidFill>
                <a:latin typeface="HGP創英角ｺﾞｼｯｸUB" panose="020B0900000000000000" pitchFamily="50" charset="-128"/>
                <a:ea typeface="HGP創英角ｺﾞｼｯｸUB" panose="020B0900000000000000" pitchFamily="50" charset="-128"/>
              </a:rPr>
              <a:t>安心できる人、</a:t>
            </a:r>
            <a:endParaRPr kumimoji="1" lang="en-US" altLang="ja-JP" sz="4400" dirty="0">
              <a:solidFill>
                <a:srgbClr val="002060"/>
              </a:solidFill>
              <a:latin typeface="HGP創英角ｺﾞｼｯｸUB" panose="020B0900000000000000" pitchFamily="50" charset="-128"/>
              <a:ea typeface="HGP創英角ｺﾞｼｯｸUB" panose="020B0900000000000000" pitchFamily="50" charset="-128"/>
            </a:endParaRPr>
          </a:p>
          <a:p>
            <a:r>
              <a:rPr kumimoji="1" lang="ja-JP" altLang="en-US" sz="4400" dirty="0">
                <a:solidFill>
                  <a:srgbClr val="002060"/>
                </a:solidFill>
                <a:latin typeface="HGP創英角ｺﾞｼｯｸUB" panose="020B0900000000000000" pitchFamily="50" charset="-128"/>
                <a:ea typeface="HGP創英角ｺﾞｼｯｸUB" panose="020B0900000000000000" pitchFamily="50" charset="-128"/>
              </a:rPr>
              <a:t>　信頼できる人に</a:t>
            </a:r>
            <a:endParaRPr kumimoji="1" lang="en-US" altLang="ja-JP" sz="4400" dirty="0">
              <a:solidFill>
                <a:srgbClr val="002060"/>
              </a:solidFill>
              <a:latin typeface="HGP創英角ｺﾞｼｯｸUB" panose="020B0900000000000000" pitchFamily="50" charset="-128"/>
              <a:ea typeface="HGP創英角ｺﾞｼｯｸUB" panose="020B0900000000000000" pitchFamily="50" charset="-128"/>
            </a:endParaRPr>
          </a:p>
          <a:p>
            <a:r>
              <a:rPr kumimoji="1" lang="ja-JP" altLang="en-US" sz="4400" dirty="0">
                <a:solidFill>
                  <a:srgbClr val="002060"/>
                </a:solidFill>
                <a:latin typeface="HGP創英角ｺﾞｼｯｸUB" panose="020B0900000000000000" pitchFamily="50" charset="-128"/>
                <a:ea typeface="HGP創英角ｺﾞｼｯｸUB" panose="020B0900000000000000" pitchFamily="50" charset="-128"/>
              </a:rPr>
              <a:t>　　繋がること</a:t>
            </a:r>
          </a:p>
        </p:txBody>
      </p:sp>
    </p:spTree>
    <p:extLst>
      <p:ext uri="{BB962C8B-B14F-4D97-AF65-F5344CB8AC3E}">
        <p14:creationId xmlns:p14="http://schemas.microsoft.com/office/powerpoint/2010/main" val="190188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縦巻き 7"/>
          <p:cNvSpPr/>
          <p:nvPr/>
        </p:nvSpPr>
        <p:spPr>
          <a:xfrm>
            <a:off x="8695764" y="218192"/>
            <a:ext cx="3218329" cy="6532231"/>
          </a:xfrm>
          <a:prstGeom prst="verticalScroll">
            <a:avLst>
              <a:gd name="adj" fmla="val 10682"/>
            </a:avLst>
          </a:prstGeom>
          <a:solidFill>
            <a:srgbClr val="CCFFFF"/>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028" name="Picture 4" descr="春 | 京都大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74" y="218192"/>
            <a:ext cx="8193040" cy="6481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テキスト ボックス 2"/>
          <p:cNvSpPr txBox="1"/>
          <p:nvPr/>
        </p:nvSpPr>
        <p:spPr>
          <a:xfrm>
            <a:off x="299267" y="436066"/>
            <a:ext cx="2954655" cy="3262639"/>
          </a:xfrm>
          <a:prstGeom prst="rect">
            <a:avLst/>
          </a:prstGeom>
          <a:noFill/>
        </p:spPr>
        <p:txBody>
          <a:bodyPr vert="eaVert" wrap="square" rtlCol="0">
            <a:spAutoFit/>
          </a:bodyPr>
          <a:lstStyle/>
          <a:p>
            <a:r>
              <a:rPr kumimoji="1" lang="ja-JP" altLang="en-US" sz="6000" dirty="0">
                <a:solidFill>
                  <a:schemeClr val="bg1"/>
                </a:solidFill>
                <a:latin typeface="HGP創英角ｺﾞｼｯｸUB" panose="020B0900000000000000" pitchFamily="50" charset="-128"/>
                <a:ea typeface="HGP創英角ｺﾞｼｯｸUB" panose="020B0900000000000000" pitchFamily="50" charset="-128"/>
              </a:rPr>
              <a:t>そうだ</a:t>
            </a:r>
            <a:endParaRPr kumimoji="1" lang="en-US" altLang="ja-JP" sz="60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6000" dirty="0">
                <a:solidFill>
                  <a:schemeClr val="bg1"/>
                </a:solidFill>
                <a:latin typeface="HGP創英角ｺﾞｼｯｸUB" panose="020B0900000000000000" pitchFamily="50" charset="-128"/>
                <a:ea typeface="HGP創英角ｺﾞｼｯｸUB" panose="020B0900000000000000" pitchFamily="50" charset="-128"/>
              </a:rPr>
              <a:t>保健室、</a:t>
            </a:r>
            <a:endParaRPr lang="en-US" altLang="ja-JP" sz="6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6000" dirty="0">
                <a:solidFill>
                  <a:schemeClr val="bg1"/>
                </a:solidFill>
                <a:latin typeface="HGP創英角ｺﾞｼｯｸUB" panose="020B0900000000000000" pitchFamily="50" charset="-128"/>
                <a:ea typeface="HGP創英角ｺﾞｼｯｸUB" panose="020B0900000000000000" pitchFamily="50" charset="-128"/>
              </a:rPr>
              <a:t>行こう。</a:t>
            </a:r>
          </a:p>
        </p:txBody>
      </p:sp>
      <p:sp>
        <p:nvSpPr>
          <p:cNvPr id="5" name="テキスト ボックス 4"/>
          <p:cNvSpPr txBox="1"/>
          <p:nvPr/>
        </p:nvSpPr>
        <p:spPr>
          <a:xfrm>
            <a:off x="3276075" y="5695078"/>
            <a:ext cx="4941304" cy="830997"/>
          </a:xfrm>
          <a:prstGeom prst="rect">
            <a:avLst/>
          </a:prstGeom>
          <a:solidFill>
            <a:srgbClr val="FFCCFF"/>
          </a:solidFill>
        </p:spPr>
        <p:txBody>
          <a:bodyPr wrap="square" rtlCol="0">
            <a:spAutoFit/>
          </a:bodyPr>
          <a:lstStyle/>
          <a:p>
            <a:r>
              <a:rPr kumimoji="1" lang="ja-JP" altLang="en-US" sz="4800" dirty="0">
                <a:solidFill>
                  <a:srgbClr val="002060"/>
                </a:solidFill>
                <a:latin typeface="HGP創英角ｺﾞｼｯｸUB" panose="020B0900000000000000" pitchFamily="50" charset="-128"/>
                <a:ea typeface="HGP創英角ｺﾞｼｯｸUB" panose="020B0900000000000000" pitchFamily="50" charset="-128"/>
              </a:rPr>
              <a:t>京都大学　工学部</a:t>
            </a:r>
          </a:p>
        </p:txBody>
      </p:sp>
      <p:sp>
        <p:nvSpPr>
          <p:cNvPr id="9" name="テキスト ボックス 8"/>
          <p:cNvSpPr txBox="1"/>
          <p:nvPr/>
        </p:nvSpPr>
        <p:spPr>
          <a:xfrm>
            <a:off x="9289265" y="759758"/>
            <a:ext cx="2031325" cy="4773706"/>
          </a:xfrm>
          <a:prstGeom prst="rect">
            <a:avLst/>
          </a:prstGeom>
          <a:noFill/>
        </p:spPr>
        <p:txBody>
          <a:bodyPr vert="eaVert" wrap="square" rtlCol="0">
            <a:spAutoFit/>
          </a:bodyPr>
          <a:lstStyle/>
          <a:p>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人は誰かと</a:t>
            </a:r>
            <a:endParaRPr kumimoji="1"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　　</a:t>
            </a:r>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繋がっていたら</a:t>
            </a:r>
            <a:endParaRPr kumimoji="1"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　　　何とかなります</a:t>
            </a:r>
            <a:endPar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1030" name="Picture 6" descr="手をつなぐイラスト｜無料イラスト・フリー素材なら「イラストAC」"/>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85" t="7463" r="13701" b="5508"/>
          <a:stretch/>
        </p:blipFill>
        <p:spPr bwMode="auto">
          <a:xfrm>
            <a:off x="9702437" y="5303504"/>
            <a:ext cx="1321699" cy="122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6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フレーム・枠素材」イラスト無料"/>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226424" y="3245224"/>
            <a:ext cx="1757082" cy="394447"/>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44962" y="2531639"/>
            <a:ext cx="8412992" cy="1938992"/>
          </a:xfrm>
          <a:prstGeom prst="rect">
            <a:avLst/>
          </a:prstGeom>
          <a:noFill/>
        </p:spPr>
        <p:txBody>
          <a:bodyPr wrap="square" rtlCol="0">
            <a:spAutoFit/>
          </a:bodyPr>
          <a:lstStyle/>
          <a:p>
            <a:pPr>
              <a:lnSpc>
                <a:spcPct val="1500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みなさんのキャンパスライフが</a:t>
            </a:r>
            <a:endParaRPr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実りあるものとなりますように！</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180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16A84-4426-4778-8396-6F9B3E7E5B69}"/>
              </a:ext>
            </a:extLst>
          </p:cNvPr>
          <p:cNvSpPr txBox="1">
            <a:spLocks/>
          </p:cNvSpPr>
          <p:nvPr/>
        </p:nvSpPr>
        <p:spPr>
          <a:xfrm>
            <a:off x="1791715" y="328094"/>
            <a:ext cx="8620232" cy="85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京都大学に来て</a:t>
            </a:r>
            <a:r>
              <a:rPr lang="en-US" altLang="ja-JP" sz="3600" dirty="0">
                <a:solidFill>
                  <a:srgbClr val="002060"/>
                </a:solidFill>
                <a:latin typeface="HGP創英角ｺﾞｼｯｸUB" panose="020B0900000000000000" pitchFamily="50" charset="-128"/>
                <a:ea typeface="HGP創英角ｺﾞｼｯｸUB" panose="020B0900000000000000" pitchFamily="50" charset="-128"/>
              </a:rPr>
              <a:t>3</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年目：「戸惑い」と「気づき」</a:t>
            </a:r>
          </a:p>
        </p:txBody>
      </p:sp>
      <p:pic>
        <p:nvPicPr>
          <p:cNvPr id="3" name="Picture 6" descr="集中豪雨で大増水の鴨川[26121021710]の写真素材・イラスト素材｜アマナイメージズ">
            <a:extLst>
              <a:ext uri="{FF2B5EF4-FFF2-40B4-BE49-F238E27FC236}">
                <a16:creationId xmlns:a16="http://schemas.microsoft.com/office/drawing/2014/main" id="{38D0FD25-049C-4684-8145-22A75FAC2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34" y="1850846"/>
            <a:ext cx="4285796" cy="27595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276C80A8-D7E8-42E8-B64A-2A9F62CC9B82}"/>
              </a:ext>
            </a:extLst>
          </p:cNvPr>
          <p:cNvPicPr>
            <a:picLocks noChangeAspect="1"/>
          </p:cNvPicPr>
          <p:nvPr/>
        </p:nvPicPr>
        <p:blipFill>
          <a:blip r:embed="rId4"/>
          <a:stretch>
            <a:fillRect/>
          </a:stretch>
        </p:blipFill>
        <p:spPr>
          <a:xfrm>
            <a:off x="1238584" y="1850846"/>
            <a:ext cx="2981987" cy="27595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矢印: 右 6">
            <a:extLst>
              <a:ext uri="{FF2B5EF4-FFF2-40B4-BE49-F238E27FC236}">
                <a16:creationId xmlns:a16="http://schemas.microsoft.com/office/drawing/2014/main" id="{894EC334-AECC-4B4E-9170-59F3CF5A2ED4}"/>
              </a:ext>
            </a:extLst>
          </p:cNvPr>
          <p:cNvSpPr/>
          <p:nvPr/>
        </p:nvSpPr>
        <p:spPr>
          <a:xfrm>
            <a:off x="5420589" y="3759484"/>
            <a:ext cx="914401" cy="850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5433F37-CBFF-4DE3-B09B-5592B55B6CA1}"/>
              </a:ext>
            </a:extLst>
          </p:cNvPr>
          <p:cNvSpPr/>
          <p:nvPr/>
        </p:nvSpPr>
        <p:spPr>
          <a:xfrm>
            <a:off x="1743223" y="5615506"/>
            <a:ext cx="2296390" cy="914400"/>
          </a:xfrm>
          <a:prstGeom prst="roundRect">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2B5AF5E-95BF-4A90-9CD2-21AA30934E23}"/>
              </a:ext>
            </a:extLst>
          </p:cNvPr>
          <p:cNvSpPr txBox="1"/>
          <p:nvPr/>
        </p:nvSpPr>
        <p:spPr>
          <a:xfrm>
            <a:off x="1836744" y="5749540"/>
            <a:ext cx="2296390" cy="646331"/>
          </a:xfrm>
          <a:prstGeom prst="rect">
            <a:avLst/>
          </a:prstGeom>
          <a:noFill/>
        </p:spPr>
        <p:txBody>
          <a:bodyPr wrap="square" rtlCol="0">
            <a:spAutoFit/>
          </a:bodyPr>
          <a:lstStyle/>
          <a:p>
            <a:r>
              <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rPr>
              <a:t>教え、導く</a:t>
            </a:r>
          </a:p>
        </p:txBody>
      </p:sp>
      <p:sp>
        <p:nvSpPr>
          <p:cNvPr id="11" name="四角形: 角を丸くする 10">
            <a:extLst>
              <a:ext uri="{FF2B5EF4-FFF2-40B4-BE49-F238E27FC236}">
                <a16:creationId xmlns:a16="http://schemas.microsoft.com/office/drawing/2014/main" id="{DC69D002-B35F-40CC-952F-0BA7A9CD743A}"/>
              </a:ext>
            </a:extLst>
          </p:cNvPr>
          <p:cNvSpPr/>
          <p:nvPr/>
        </p:nvSpPr>
        <p:spPr>
          <a:xfrm>
            <a:off x="6899564" y="5615505"/>
            <a:ext cx="4997849" cy="914400"/>
          </a:xfrm>
          <a:prstGeom prst="roundRect">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2060"/>
                </a:solidFill>
                <a:latin typeface="HGP創英角ｺﾞｼｯｸUB" panose="020B0900000000000000" pitchFamily="50" charset="-128"/>
                <a:ea typeface="HGP創英角ｺﾞｼｯｸUB" panose="020B0900000000000000" pitchFamily="50" charset="-128"/>
              </a:rPr>
              <a:t>想いを尊重し、サポートする</a:t>
            </a:r>
            <a:endParaRPr kumimoji="1" lang="ja-JP" altLang="en-US" sz="3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94AB8AD7-CC0B-415F-8BF7-E40B9B87FF07}"/>
              </a:ext>
            </a:extLst>
          </p:cNvPr>
          <p:cNvSpPr txBox="1"/>
          <p:nvPr/>
        </p:nvSpPr>
        <p:spPr>
          <a:xfrm>
            <a:off x="2112100" y="4744419"/>
            <a:ext cx="1415611" cy="461665"/>
          </a:xfrm>
          <a:prstGeom prst="rect">
            <a:avLst/>
          </a:prstGeom>
          <a:noFill/>
        </p:spPr>
        <p:txBody>
          <a:bodyPr wrap="square" rtlCol="0">
            <a:spAutoFit/>
          </a:bodyPr>
          <a:lstStyle/>
          <a:p>
            <a:r>
              <a:rPr kumimoji="1" lang="ja-JP" altLang="en-US" sz="2400" dirty="0">
                <a:solidFill>
                  <a:srgbClr val="002060"/>
                </a:solidFill>
                <a:latin typeface="HGP創英角ｺﾞｼｯｸUB" panose="020B0900000000000000" pitchFamily="50" charset="-128"/>
                <a:ea typeface="HGP創英角ｺﾞｼｯｸUB" panose="020B0900000000000000" pitchFamily="50" charset="-128"/>
              </a:rPr>
              <a:t>小学校</a:t>
            </a:r>
          </a:p>
        </p:txBody>
      </p:sp>
      <p:sp>
        <p:nvSpPr>
          <p:cNvPr id="14" name="テキスト ボックス 13">
            <a:extLst>
              <a:ext uri="{FF2B5EF4-FFF2-40B4-BE49-F238E27FC236}">
                <a16:creationId xmlns:a16="http://schemas.microsoft.com/office/drawing/2014/main" id="{DECA629A-776A-4ABC-90EB-036709EC144D}"/>
              </a:ext>
            </a:extLst>
          </p:cNvPr>
          <p:cNvSpPr txBox="1"/>
          <p:nvPr/>
        </p:nvSpPr>
        <p:spPr>
          <a:xfrm>
            <a:off x="8581162" y="4744419"/>
            <a:ext cx="1662546" cy="461665"/>
          </a:xfrm>
          <a:prstGeom prst="rect">
            <a:avLst/>
          </a:prstGeom>
          <a:noFill/>
        </p:spPr>
        <p:txBody>
          <a:bodyPr wrap="square" rtlCol="0">
            <a:spAutoFit/>
          </a:bodyPr>
          <a:lstStyle/>
          <a:p>
            <a:r>
              <a:rPr kumimoji="1" lang="ja-JP" altLang="en-US" sz="2400" dirty="0">
                <a:solidFill>
                  <a:srgbClr val="002060"/>
                </a:solidFill>
                <a:latin typeface="HGP創英角ｺﾞｼｯｸUB" panose="020B0900000000000000" pitchFamily="50" charset="-128"/>
                <a:ea typeface="HGP創英角ｺﾞｼｯｸUB" panose="020B0900000000000000" pitchFamily="50" charset="-128"/>
              </a:rPr>
              <a:t>京都大学</a:t>
            </a:r>
          </a:p>
        </p:txBody>
      </p:sp>
    </p:spTree>
    <p:extLst>
      <p:ext uri="{BB962C8B-B14F-4D97-AF65-F5344CB8AC3E}">
        <p14:creationId xmlns:p14="http://schemas.microsoft.com/office/powerpoint/2010/main" val="7414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8C7D0-A953-44D0-B266-BB3B1C27C206}"/>
              </a:ext>
            </a:extLst>
          </p:cNvPr>
          <p:cNvSpPr txBox="1">
            <a:spLocks/>
          </p:cNvSpPr>
          <p:nvPr/>
        </p:nvSpPr>
        <p:spPr>
          <a:xfrm>
            <a:off x="3791457" y="452785"/>
            <a:ext cx="4609085" cy="85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solidFill>
                  <a:srgbClr val="002060"/>
                </a:solidFill>
                <a:latin typeface="HGP創英角ｺﾞｼｯｸUB" panose="020B0900000000000000" pitchFamily="50" charset="-128"/>
                <a:ea typeface="HGP創英角ｺﾞｼｯｸUB" panose="020B0900000000000000" pitchFamily="50" charset="-128"/>
              </a:rPr>
              <a:t>2</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a:t>
            </a:r>
            <a:r>
              <a:rPr lang="en-US" altLang="ja-JP" sz="3600" dirty="0">
                <a:solidFill>
                  <a:srgbClr val="002060"/>
                </a:solidFill>
                <a:latin typeface="HGP創英角ｺﾞｼｯｸUB" panose="020B0900000000000000" pitchFamily="50" charset="-128"/>
                <a:ea typeface="HGP創英角ｺﾞｼｯｸUB" panose="020B0900000000000000" pitchFamily="50" charset="-128"/>
              </a:rPr>
              <a:t>3</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回生がぶつかる壁</a:t>
            </a:r>
          </a:p>
        </p:txBody>
      </p:sp>
      <p:pic>
        <p:nvPicPr>
          <p:cNvPr id="5" name="Picture 4" descr="男性（大学生）のイラスト - 無料のイラストなら「いらすと・ごー」">
            <a:extLst>
              <a:ext uri="{FF2B5EF4-FFF2-40B4-BE49-F238E27FC236}">
                <a16:creationId xmlns:a16="http://schemas.microsoft.com/office/drawing/2014/main" id="{F7EC6AD0-83BF-403E-B7B4-77B4A2FB73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65" y="3138255"/>
            <a:ext cx="1546318" cy="154631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950A2FB1-CF67-4EA5-AE7E-AF26F1D1DD7A}"/>
              </a:ext>
            </a:extLst>
          </p:cNvPr>
          <p:cNvPicPr>
            <a:picLocks noChangeAspect="1"/>
          </p:cNvPicPr>
          <p:nvPr/>
        </p:nvPicPr>
        <p:blipFill>
          <a:blip r:embed="rId4"/>
          <a:stretch>
            <a:fillRect/>
          </a:stretch>
        </p:blipFill>
        <p:spPr>
          <a:xfrm>
            <a:off x="9235955" y="1454196"/>
            <a:ext cx="2422645" cy="1506767"/>
          </a:xfrm>
          <a:prstGeom prst="rect">
            <a:avLst/>
          </a:prstGeom>
        </p:spPr>
      </p:pic>
      <p:pic>
        <p:nvPicPr>
          <p:cNvPr id="2054" name="Picture 6" descr="Free Glitter Atom Cartoon Clipart Image | Charatoon">
            <a:extLst>
              <a:ext uri="{FF2B5EF4-FFF2-40B4-BE49-F238E27FC236}">
                <a16:creationId xmlns:a16="http://schemas.microsoft.com/office/drawing/2014/main" id="{FED3932B-6B0F-415F-9821-FBD9C25FF133}"/>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869" t="4243" r="3737" b="6602"/>
          <a:stretch/>
        </p:blipFill>
        <p:spPr bwMode="auto">
          <a:xfrm>
            <a:off x="1768253" y="280555"/>
            <a:ext cx="1396109" cy="1392382"/>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A38F34AF-AE85-448F-9109-41DA780D78B8}"/>
              </a:ext>
            </a:extLst>
          </p:cNvPr>
          <p:cNvPicPr>
            <a:picLocks noChangeAspect="1"/>
          </p:cNvPicPr>
          <p:nvPr/>
        </p:nvPicPr>
        <p:blipFill>
          <a:blip r:embed="rId6"/>
          <a:stretch>
            <a:fillRect/>
          </a:stretch>
        </p:blipFill>
        <p:spPr>
          <a:xfrm>
            <a:off x="3106410" y="3258867"/>
            <a:ext cx="2276475" cy="1657350"/>
          </a:xfrm>
          <a:prstGeom prst="rect">
            <a:avLst/>
          </a:prstGeom>
        </p:spPr>
      </p:pic>
      <p:sp>
        <p:nvSpPr>
          <p:cNvPr id="18" name="吹き出し: 角を丸めた四角形 17">
            <a:extLst>
              <a:ext uri="{FF2B5EF4-FFF2-40B4-BE49-F238E27FC236}">
                <a16:creationId xmlns:a16="http://schemas.microsoft.com/office/drawing/2014/main" id="{1B440622-338A-470C-AF0E-EE836B4D72EB}"/>
              </a:ext>
            </a:extLst>
          </p:cNvPr>
          <p:cNvSpPr/>
          <p:nvPr/>
        </p:nvSpPr>
        <p:spPr>
          <a:xfrm>
            <a:off x="179243" y="5352645"/>
            <a:ext cx="3990109" cy="1052570"/>
          </a:xfrm>
          <a:prstGeom prst="wedgeRoundRectCallout">
            <a:avLst>
              <a:gd name="adj1" fmla="val -25339"/>
              <a:gd name="adj2" fmla="val -101562"/>
              <a:gd name="adj3" fmla="val 16667"/>
            </a:avLst>
          </a:prstGeom>
          <a:solidFill>
            <a:srgbClr val="CCFF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専門科目が難しく、</a:t>
            </a:r>
            <a:endParaRPr kumimoji="1" lang="en-US" altLang="ja-JP" sz="2800" dirty="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2800" dirty="0">
                <a:solidFill>
                  <a:srgbClr val="002060"/>
                </a:solidFill>
                <a:latin typeface="HGP創英角ｺﾞｼｯｸUB" panose="020B0900000000000000" pitchFamily="50" charset="-128"/>
                <a:ea typeface="HGP創英角ｺﾞｼｯｸUB" panose="020B0900000000000000" pitchFamily="50" charset="-128"/>
              </a:rPr>
              <a:t>　講義についていけない</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吹き出し: 角を丸めた四角形 19">
            <a:extLst>
              <a:ext uri="{FF2B5EF4-FFF2-40B4-BE49-F238E27FC236}">
                <a16:creationId xmlns:a16="http://schemas.microsoft.com/office/drawing/2014/main" id="{6180E086-18EE-4FE5-A976-2340F4257745}"/>
              </a:ext>
            </a:extLst>
          </p:cNvPr>
          <p:cNvSpPr/>
          <p:nvPr/>
        </p:nvSpPr>
        <p:spPr>
          <a:xfrm>
            <a:off x="2309379" y="1916318"/>
            <a:ext cx="3719945" cy="751685"/>
          </a:xfrm>
          <a:prstGeom prst="wedgeRoundRectCallout">
            <a:avLst>
              <a:gd name="adj1" fmla="val 12263"/>
              <a:gd name="adj2" fmla="val 131615"/>
              <a:gd name="adj3" fmla="val 16667"/>
            </a:avLst>
          </a:prstGeom>
          <a:solidFill>
            <a:srgbClr val="CCFF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2060"/>
                </a:solidFill>
                <a:latin typeface="HGP創英角ｺﾞｼｯｸUB" panose="020B0900000000000000" pitchFamily="50" charset="-128"/>
                <a:ea typeface="HGP創英角ｺﾞｼｯｸUB" panose="020B0900000000000000" pitchFamily="50" charset="-128"/>
              </a:rPr>
              <a:t>レポートがプレッシャー</a:t>
            </a:r>
            <a:endPar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1" name="吹き出し: 角を丸めた四角形 20">
            <a:extLst>
              <a:ext uri="{FF2B5EF4-FFF2-40B4-BE49-F238E27FC236}">
                <a16:creationId xmlns:a16="http://schemas.microsoft.com/office/drawing/2014/main" id="{9285F1D8-395C-4399-A2C7-1D0F6879AA5F}"/>
              </a:ext>
            </a:extLst>
          </p:cNvPr>
          <p:cNvSpPr/>
          <p:nvPr/>
        </p:nvSpPr>
        <p:spPr>
          <a:xfrm>
            <a:off x="9386455" y="3632003"/>
            <a:ext cx="2672001" cy="1052570"/>
          </a:xfrm>
          <a:prstGeom prst="wedgeRoundRectCallout">
            <a:avLst>
              <a:gd name="adj1" fmla="val -12318"/>
              <a:gd name="adj2" fmla="val -127229"/>
              <a:gd name="adj3" fmla="val 16667"/>
            </a:avLst>
          </a:prstGeom>
          <a:solidFill>
            <a:srgbClr val="CCFF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研究室配属？</a:t>
            </a:r>
            <a:endParaRPr kumimoji="1" lang="en-US" altLang="ja-JP" sz="2800" dirty="0">
              <a:solidFill>
                <a:srgbClr val="002060"/>
              </a:solidFill>
              <a:latin typeface="HGP創英角ｺﾞｼｯｸUB" panose="020B0900000000000000" pitchFamily="50" charset="-128"/>
              <a:ea typeface="HGP創英角ｺﾞｼｯｸUB" panose="020B0900000000000000" pitchFamily="50" charset="-128"/>
            </a:endParaRPr>
          </a:p>
          <a:p>
            <a:r>
              <a:rPr lang="ja-JP" altLang="en-US" sz="2800" dirty="0">
                <a:solidFill>
                  <a:srgbClr val="002060"/>
                </a:solidFill>
                <a:latin typeface="HGP創英角ｺﾞｼｯｸUB" panose="020B0900000000000000" pitchFamily="50" charset="-128"/>
                <a:ea typeface="HGP創英角ｺﾞｼｯｸUB" panose="020B0900000000000000" pitchFamily="50" charset="-128"/>
              </a:rPr>
              <a:t>　</a:t>
            </a:r>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将来が不安！</a:t>
            </a:r>
          </a:p>
        </p:txBody>
      </p:sp>
      <p:pic>
        <p:nvPicPr>
          <p:cNvPr id="2062" name="Picture 14" descr="大学を舞台にしたアニメって少ないよな">
            <a:extLst>
              <a:ext uri="{FF2B5EF4-FFF2-40B4-BE49-F238E27FC236}">
                <a16:creationId xmlns:a16="http://schemas.microsoft.com/office/drawing/2014/main" id="{DECF5DA3-AA7A-45AE-8B9E-E63D7B50EEB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3480" y="3006159"/>
            <a:ext cx="2276475" cy="1810509"/>
          </a:xfrm>
          <a:prstGeom prst="rect">
            <a:avLst/>
          </a:prstGeom>
          <a:noFill/>
          <a:extLst>
            <a:ext uri="{909E8E84-426E-40DD-AFC4-6F175D3DCCD1}">
              <a14:hiddenFill xmlns:a14="http://schemas.microsoft.com/office/drawing/2010/main">
                <a:solidFill>
                  <a:srgbClr val="FFFFFF"/>
                </a:solidFill>
              </a14:hiddenFill>
            </a:ext>
          </a:extLst>
        </p:spPr>
      </p:pic>
      <p:sp>
        <p:nvSpPr>
          <p:cNvPr id="23" name="吹き出し: 角を丸めた四角形 22">
            <a:extLst>
              <a:ext uri="{FF2B5EF4-FFF2-40B4-BE49-F238E27FC236}">
                <a16:creationId xmlns:a16="http://schemas.microsoft.com/office/drawing/2014/main" id="{15DD2C75-79FB-43BE-9033-0033A53564AD}"/>
              </a:ext>
            </a:extLst>
          </p:cNvPr>
          <p:cNvSpPr/>
          <p:nvPr/>
        </p:nvSpPr>
        <p:spPr>
          <a:xfrm>
            <a:off x="6090787" y="5653530"/>
            <a:ext cx="3317318" cy="751685"/>
          </a:xfrm>
          <a:prstGeom prst="wedgeRoundRectCallout">
            <a:avLst>
              <a:gd name="adj1" fmla="val 16648"/>
              <a:gd name="adj2" fmla="val -146237"/>
              <a:gd name="adj3" fmla="val 16667"/>
            </a:avLst>
          </a:prstGeom>
          <a:solidFill>
            <a:srgbClr val="CCFF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コース内の人間関係</a:t>
            </a:r>
          </a:p>
        </p:txBody>
      </p:sp>
    </p:spTree>
    <p:extLst>
      <p:ext uri="{BB962C8B-B14F-4D97-AF65-F5344CB8AC3E}">
        <p14:creationId xmlns:p14="http://schemas.microsoft.com/office/powerpoint/2010/main" val="126719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21597" y="78000"/>
            <a:ext cx="8421189" cy="150875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299676" y="251773"/>
            <a:ext cx="11652837" cy="1098859"/>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273164" y="413280"/>
            <a:ext cx="11652837" cy="150875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ストレスや不安、悩みを克服することは、時に人を成長させる</a:t>
            </a:r>
            <a:br>
              <a:rPr lang="en-US" altLang="ja-JP" sz="3600" dirty="0">
                <a:latin typeface="HGP創英角ｺﾞｼｯｸUB" panose="020B0900000000000000" pitchFamily="50" charset="-128"/>
                <a:ea typeface="HGP創英角ｺﾞｼｯｸUB" panose="020B0900000000000000" pitchFamily="50" charset="-128"/>
              </a:rPr>
            </a:br>
            <a:r>
              <a:rPr lang="ja-JP" altLang="en-US" sz="3600" dirty="0">
                <a:latin typeface="HGP創英角ｺﾞｼｯｸUB" panose="020B0900000000000000" pitchFamily="50" charset="-128"/>
                <a:ea typeface="HGP創英角ｺﾞｼｯｸUB" panose="020B0900000000000000" pitchFamily="50" charset="-128"/>
              </a:rPr>
              <a:t>　</a:t>
            </a:r>
          </a:p>
        </p:txBody>
      </p:sp>
      <p:sp>
        <p:nvSpPr>
          <p:cNvPr id="5" name="下矢印 4"/>
          <p:cNvSpPr/>
          <p:nvPr/>
        </p:nvSpPr>
        <p:spPr>
          <a:xfrm>
            <a:off x="5811813" y="1586751"/>
            <a:ext cx="575538" cy="5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sp>
        <p:nvSpPr>
          <p:cNvPr id="6" name="角丸四角形 5"/>
          <p:cNvSpPr/>
          <p:nvPr/>
        </p:nvSpPr>
        <p:spPr>
          <a:xfrm>
            <a:off x="812488" y="2486214"/>
            <a:ext cx="10627212" cy="1098859"/>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早めに気づき、対処する方法を知っておくことが大切！</a:t>
            </a:r>
            <a:endPar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421597" y="4572000"/>
            <a:ext cx="11348037" cy="646331"/>
          </a:xfrm>
          <a:prstGeom prst="rect">
            <a:avLst/>
          </a:prstGeom>
          <a:noFill/>
        </p:spPr>
        <p:txBody>
          <a:bodyPr wrap="square" rtlCol="0">
            <a:spAutoFit/>
          </a:bodyPr>
          <a:lstStyle/>
          <a:p>
            <a:r>
              <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rPr>
              <a:t>周りの信頼のできる友人、家族、教職員、関係機関に相談</a:t>
            </a:r>
          </a:p>
        </p:txBody>
      </p:sp>
      <p:pic>
        <p:nvPicPr>
          <p:cNvPr id="3074" name="Picture 2" descr="アドバイスをする人のイラスト（男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281" y="5418569"/>
            <a:ext cx="1216411" cy="12164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家族再生計画」って何？家族再生計画のすすめ | 一条工務店グランセゾンで平屋づくり"/>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3551" y="5418569"/>
            <a:ext cx="1678640" cy="12343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活動の成果 | 新潟県教職員組合"/>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5424" y="5418569"/>
            <a:ext cx="1803854" cy="11905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神奈川民事調停協会連合会"/>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71222" y="5303630"/>
            <a:ext cx="1305482" cy="13054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心療内科医 / 精神科医の無料イラスト | フリーイラスト素材集 ジャパクリップ"/>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73721" y="5418569"/>
            <a:ext cx="1351776" cy="114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1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058091" y="188886"/>
            <a:ext cx="9509759" cy="73857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学生支援のための相談機関</a:t>
            </a:r>
          </a:p>
        </p:txBody>
      </p:sp>
      <p:sp>
        <p:nvSpPr>
          <p:cNvPr id="3" name="角丸四角形 2"/>
          <p:cNvSpPr/>
          <p:nvPr/>
        </p:nvSpPr>
        <p:spPr>
          <a:xfrm>
            <a:off x="587060" y="1201784"/>
            <a:ext cx="10764564" cy="1410787"/>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rPr>
              <a:t>上手に人に頼り必要な助けを求めることは</a:t>
            </a:r>
            <a:endParaRPr kumimoji="1"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rPr>
              <a:t>　　　　　　　　　　　　　　勇気のある</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適応</a:t>
            </a:r>
            <a:r>
              <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rPr>
              <a:t>力の高い対処法</a:t>
            </a:r>
          </a:p>
        </p:txBody>
      </p:sp>
      <p:sp>
        <p:nvSpPr>
          <p:cNvPr id="7" name="角丸四角形 6"/>
          <p:cNvSpPr/>
          <p:nvPr/>
        </p:nvSpPr>
        <p:spPr>
          <a:xfrm>
            <a:off x="439014" y="2886891"/>
            <a:ext cx="5056351" cy="10319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P創英角ｺﾞｼｯｸUB" panose="020B0900000000000000" pitchFamily="50" charset="-128"/>
                <a:ea typeface="HGP創英角ｺﾞｼｯｸUB" panose="020B0900000000000000" pitchFamily="50" charset="-128"/>
              </a:rPr>
              <a:t>工学部・工学研究科保健室</a:t>
            </a:r>
          </a:p>
        </p:txBody>
      </p:sp>
      <p:sp>
        <p:nvSpPr>
          <p:cNvPr id="9" name="角丸四角形 8"/>
          <p:cNvSpPr/>
          <p:nvPr/>
        </p:nvSpPr>
        <p:spPr>
          <a:xfrm>
            <a:off x="439014" y="4169228"/>
            <a:ext cx="3545157" cy="10319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工学部学生相談室</a:t>
            </a:r>
          </a:p>
        </p:txBody>
      </p:sp>
      <p:sp>
        <p:nvSpPr>
          <p:cNvPr id="10" name="角丸四角形 9"/>
          <p:cNvSpPr/>
          <p:nvPr/>
        </p:nvSpPr>
        <p:spPr>
          <a:xfrm>
            <a:off x="7175095" y="4169228"/>
            <a:ext cx="4176529" cy="10319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障害学生支援センター（</a:t>
            </a:r>
            <a:r>
              <a:rPr kumimoji="1" lang="en-US" altLang="ja-JP" sz="3200" dirty="0">
                <a:latin typeface="HGP創英角ｺﾞｼｯｸUB" panose="020B0900000000000000" pitchFamily="50" charset="-128"/>
                <a:ea typeface="HGP創英角ｺﾞｼｯｸUB" panose="020B0900000000000000" pitchFamily="50" charset="-128"/>
              </a:rPr>
              <a:t>DRC)</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1" name="角丸四角形 10"/>
          <p:cNvSpPr/>
          <p:nvPr/>
        </p:nvSpPr>
        <p:spPr>
          <a:xfrm>
            <a:off x="7175095" y="5425440"/>
            <a:ext cx="4363762" cy="10319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キャリアサポートセンター</a:t>
            </a:r>
          </a:p>
        </p:txBody>
      </p:sp>
      <p:sp>
        <p:nvSpPr>
          <p:cNvPr id="12" name="角丸四角形 11"/>
          <p:cNvSpPr/>
          <p:nvPr/>
        </p:nvSpPr>
        <p:spPr>
          <a:xfrm>
            <a:off x="439014" y="5455920"/>
            <a:ext cx="4041546" cy="10319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ハラスメント相談窓口</a:t>
            </a:r>
          </a:p>
        </p:txBody>
      </p:sp>
      <p:sp>
        <p:nvSpPr>
          <p:cNvPr id="13" name="角丸四角形 12"/>
          <p:cNvSpPr/>
          <p:nvPr/>
        </p:nvSpPr>
        <p:spPr>
          <a:xfrm>
            <a:off x="7175095" y="2886891"/>
            <a:ext cx="3588697" cy="10319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学生相談センター（</a:t>
            </a:r>
            <a:r>
              <a:rPr kumimoji="1" lang="en-US" altLang="ja-JP" sz="3200" dirty="0">
                <a:latin typeface="HGP創英角ｺﾞｼｯｸUB" panose="020B0900000000000000" pitchFamily="50" charset="-128"/>
                <a:ea typeface="HGP創英角ｺﾞｼｯｸUB" panose="020B0900000000000000" pitchFamily="50" charset="-128"/>
              </a:rPr>
              <a:t>SSC</a:t>
            </a:r>
            <a:r>
              <a:rPr kumimoji="1" lang="ja-JP" altLang="en-US" sz="3200" dirty="0">
                <a:latin typeface="HGP創英角ｺﾞｼｯｸUB" panose="020B0900000000000000" pitchFamily="50" charset="-128"/>
                <a:ea typeface="HGP創英角ｺﾞｼｯｸUB" panose="020B0900000000000000" pitchFamily="50" charset="-128"/>
              </a:rPr>
              <a:t>）</a:t>
            </a:r>
          </a:p>
        </p:txBody>
      </p:sp>
      <p:pic>
        <p:nvPicPr>
          <p:cNvPr id="4100" name="Picture 4" descr="Man Worried White Background Illustrations, Royalty-Free Vector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5132" y="4336100"/>
            <a:ext cx="1475676" cy="151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91393" y="410953"/>
            <a:ext cx="6923315" cy="71245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工学部・工学研究科保健室</a:t>
            </a:r>
          </a:p>
        </p:txBody>
      </p:sp>
      <p:sp>
        <p:nvSpPr>
          <p:cNvPr id="3" name="角丸四角形 2"/>
          <p:cNvSpPr/>
          <p:nvPr/>
        </p:nvSpPr>
        <p:spPr>
          <a:xfrm>
            <a:off x="254148" y="1597940"/>
            <a:ext cx="11769246" cy="1098859"/>
          </a:xfrm>
          <a:prstGeom prst="roundRect">
            <a:avLst>
              <a:gd name="adj" fmla="val 10612"/>
            </a:avLst>
          </a:prstGeom>
          <a:solidFill>
            <a:srgbClr val="CC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工学部に籍を置く学生の</a:t>
            </a:r>
            <a:r>
              <a:rPr lang="ja-JP" altLang="en-US" sz="3600" dirty="0">
                <a:solidFill>
                  <a:srgbClr val="FF0000"/>
                </a:solidFill>
                <a:latin typeface="HGP創英角ｺﾞｼｯｸUB" panose="020B0900000000000000" pitchFamily="50" charset="-128"/>
                <a:ea typeface="HGP創英角ｺﾞｼｯｸUB" panose="020B0900000000000000" pitchFamily="50" charset="-128"/>
              </a:rPr>
              <a:t>心のサポートに特化</a:t>
            </a: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した保健室</a:t>
            </a:r>
            <a:endPar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5122" name="Picture 2" descr="男の子を治療する保健の先生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169" y="3763376"/>
            <a:ext cx="1994580" cy="1994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風邪予防の食事！ - 西八王子・整骨院ならいちょう街道整骨院｜交通事故指定医療機関"/>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1173" y="3616529"/>
            <a:ext cx="2426680" cy="20593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分子栄養学の歴史④「分子栄養学実践に求められるサプリメントの品質その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2" y="3056187"/>
            <a:ext cx="3967024" cy="357032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画像】視力1.5と0.01の違いが凄すぎwwww - ぽにーてーる速報"/>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18830" y="3672848"/>
            <a:ext cx="2104564" cy="194672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901953" y="5925265"/>
            <a:ext cx="6730331" cy="523220"/>
          </a:xfrm>
          <a:prstGeom prst="rect">
            <a:avLst/>
          </a:prstGeom>
          <a:noFill/>
        </p:spPr>
        <p:txBody>
          <a:bodyPr wrap="square" rtlCol="0">
            <a:spAutoFit/>
          </a:bodyPr>
          <a:lstStyle/>
          <a:p>
            <a:r>
              <a:rPr kumimoji="1" lang="ja-JP" altLang="en-US" sz="2800" dirty="0">
                <a:solidFill>
                  <a:srgbClr val="002060"/>
                </a:solidFill>
                <a:latin typeface="HGP創英角ｺﾞｼｯｸUB" panose="020B0900000000000000" pitchFamily="50" charset="-128"/>
                <a:ea typeface="HGP創英角ｺﾞｼｯｸUB" panose="020B0900000000000000" pitchFamily="50" charset="-128"/>
              </a:rPr>
              <a:t>けが・病気・健康診断は、健康管理室で対応</a:t>
            </a:r>
          </a:p>
        </p:txBody>
      </p:sp>
      <p:sp>
        <p:nvSpPr>
          <p:cNvPr id="5" name="テキスト ボックス 4"/>
          <p:cNvSpPr txBox="1"/>
          <p:nvPr/>
        </p:nvSpPr>
        <p:spPr>
          <a:xfrm>
            <a:off x="5120212" y="2949736"/>
            <a:ext cx="699247" cy="646331"/>
          </a:xfrm>
          <a:prstGeom prst="rect">
            <a:avLst/>
          </a:prstGeom>
          <a:noFill/>
        </p:spPr>
        <p:txBody>
          <a:bodyPr wrap="square" rtlCol="0">
            <a:spAutoFit/>
          </a:bodyPr>
          <a:lstStyle/>
          <a:p>
            <a:r>
              <a:rPr kumimoji="1" lang="ja-JP" altLang="en-US" sz="3600"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10" name="テキスト ボックス 9"/>
          <p:cNvSpPr txBox="1"/>
          <p:nvPr/>
        </p:nvSpPr>
        <p:spPr>
          <a:xfrm>
            <a:off x="8124889" y="2946176"/>
            <a:ext cx="699247" cy="646331"/>
          </a:xfrm>
          <a:prstGeom prst="rect">
            <a:avLst/>
          </a:prstGeom>
          <a:noFill/>
        </p:spPr>
        <p:txBody>
          <a:bodyPr wrap="square" rtlCol="0">
            <a:spAutoFit/>
          </a:bodyPr>
          <a:lstStyle/>
          <a:p>
            <a:r>
              <a:rPr kumimoji="1" lang="ja-JP" altLang="en-US" sz="3600"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11" name="テキスト ボックス 10"/>
          <p:cNvSpPr txBox="1"/>
          <p:nvPr/>
        </p:nvSpPr>
        <p:spPr>
          <a:xfrm>
            <a:off x="10963267" y="2949735"/>
            <a:ext cx="699247" cy="646331"/>
          </a:xfrm>
          <a:prstGeom prst="rect">
            <a:avLst/>
          </a:prstGeom>
          <a:noFill/>
        </p:spPr>
        <p:txBody>
          <a:bodyPr wrap="square" rtlCol="0">
            <a:spAutoFit/>
          </a:bodyPr>
          <a:lstStyle/>
          <a:p>
            <a:r>
              <a:rPr kumimoji="1" lang="ja-JP" altLang="en-US" sz="3600"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12" name="テキスト ボックス 11"/>
          <p:cNvSpPr txBox="1"/>
          <p:nvPr/>
        </p:nvSpPr>
        <p:spPr>
          <a:xfrm>
            <a:off x="1604580" y="2830286"/>
            <a:ext cx="706847" cy="646331"/>
          </a:xfrm>
          <a:prstGeom prst="rect">
            <a:avLst/>
          </a:prstGeom>
          <a:noFill/>
        </p:spPr>
        <p:txBody>
          <a:bodyPr wrap="square" rtlCol="0">
            <a:spAutoFit/>
          </a:bodyPr>
          <a:lstStyle/>
          <a:p>
            <a:r>
              <a:rPr lang="ja-JP" altLang="en-US" sz="3600" dirty="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36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2574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4DEEA19-4857-44B7-9B8A-0894AA619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85" y="1828871"/>
            <a:ext cx="3276312" cy="3611155"/>
          </a:xfrm>
          <a:prstGeom prst="rect">
            <a:avLst/>
          </a:prstGeom>
        </p:spPr>
      </p:pic>
      <p:pic>
        <p:nvPicPr>
          <p:cNvPr id="3" name="図 2">
            <a:extLst>
              <a:ext uri="{FF2B5EF4-FFF2-40B4-BE49-F238E27FC236}">
                <a16:creationId xmlns:a16="http://schemas.microsoft.com/office/drawing/2014/main" id="{9F72A4BE-9BCF-4362-BD31-D4FADE2F5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710" y="2315709"/>
            <a:ext cx="3365556" cy="3652097"/>
          </a:xfrm>
          <a:prstGeom prst="rect">
            <a:avLst/>
          </a:prstGeom>
        </p:spPr>
      </p:pic>
      <p:pic>
        <p:nvPicPr>
          <p:cNvPr id="4" name="図 3">
            <a:extLst>
              <a:ext uri="{FF2B5EF4-FFF2-40B4-BE49-F238E27FC236}">
                <a16:creationId xmlns:a16="http://schemas.microsoft.com/office/drawing/2014/main" id="{CA286E7B-AE22-4ED7-A3D3-157E72D53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2279" y="2942009"/>
            <a:ext cx="3429789" cy="3678939"/>
          </a:xfrm>
          <a:prstGeom prst="rect">
            <a:avLst/>
          </a:prstGeom>
        </p:spPr>
      </p:pic>
      <p:sp>
        <p:nvSpPr>
          <p:cNvPr id="5" name="テキスト ボックス 4">
            <a:extLst>
              <a:ext uri="{FF2B5EF4-FFF2-40B4-BE49-F238E27FC236}">
                <a16:creationId xmlns:a16="http://schemas.microsoft.com/office/drawing/2014/main" id="{C09AF145-3642-4D69-AFE9-AC1A8ADA30C7}"/>
              </a:ext>
            </a:extLst>
          </p:cNvPr>
          <p:cNvSpPr txBox="1"/>
          <p:nvPr/>
        </p:nvSpPr>
        <p:spPr>
          <a:xfrm>
            <a:off x="919151" y="403762"/>
            <a:ext cx="10956174" cy="707886"/>
          </a:xfrm>
          <a:prstGeom prst="rect">
            <a:avLst/>
          </a:prstGeom>
          <a:noFill/>
        </p:spPr>
        <p:txBody>
          <a:bodyPr wrap="square" rtlCol="0">
            <a:spAutoFit/>
          </a:bodyPr>
          <a:lstStyle/>
          <a:p>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保健室のご案内・動画は</a:t>
            </a:r>
            <a:r>
              <a:rPr kumimoji="1" lang="en-US" altLang="ja-JP" sz="4000" dirty="0">
                <a:solidFill>
                  <a:srgbClr val="002060"/>
                </a:solidFill>
                <a:latin typeface="HGP創英角ｺﾞｼｯｸUB" panose="020B0900000000000000" pitchFamily="50" charset="-128"/>
                <a:ea typeface="HGP創英角ｺﾞｼｯｸUB" panose="020B0900000000000000" pitchFamily="50" charset="-128"/>
              </a:rPr>
              <a:t>HP</a:t>
            </a:r>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や</a:t>
            </a:r>
            <a:r>
              <a:rPr kumimoji="1" lang="en-US" altLang="ja-JP" sz="4000" dirty="0">
                <a:solidFill>
                  <a:srgbClr val="002060"/>
                </a:solidFill>
                <a:latin typeface="HGP創英角ｺﾞｼｯｸUB" panose="020B0900000000000000" pitchFamily="50" charset="-128"/>
                <a:ea typeface="HGP創英角ｺﾞｼｯｸUB" panose="020B0900000000000000" pitchFamily="50" charset="-128"/>
              </a:rPr>
              <a:t>X</a:t>
            </a:r>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（旧</a:t>
            </a:r>
            <a:r>
              <a:rPr kumimoji="1" lang="en-US" altLang="ja-JP" sz="4000" dirty="0">
                <a:solidFill>
                  <a:srgbClr val="002060"/>
                </a:solidFill>
                <a:latin typeface="HGP創英角ｺﾞｼｯｸUB" panose="020B0900000000000000" pitchFamily="50" charset="-128"/>
                <a:ea typeface="HGP創英角ｺﾞｼｯｸUB" panose="020B0900000000000000" pitchFamily="50" charset="-128"/>
              </a:rPr>
              <a:t>Twitter</a:t>
            </a:r>
            <a:r>
              <a:rPr kumimoji="1" lang="ja-JP" altLang="en-US" sz="4000" dirty="0">
                <a:solidFill>
                  <a:srgbClr val="002060"/>
                </a:solidFill>
                <a:latin typeface="HGP創英角ｺﾞｼｯｸUB" panose="020B0900000000000000" pitchFamily="50" charset="-128"/>
                <a:ea typeface="HGP創英角ｺﾞｼｯｸUB" panose="020B0900000000000000" pitchFamily="50" charset="-128"/>
              </a:rPr>
              <a:t>）で</a:t>
            </a:r>
          </a:p>
        </p:txBody>
      </p:sp>
    </p:spTree>
    <p:extLst>
      <p:ext uri="{BB962C8B-B14F-4D97-AF65-F5344CB8AC3E}">
        <p14:creationId xmlns:p14="http://schemas.microsoft.com/office/powerpoint/2010/main" val="14058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54873" y="164410"/>
            <a:ext cx="10931436" cy="296551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健康相談</a:t>
            </a:r>
            <a:endParaRPr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昼夜逆転の生活や睡眠障害</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基本的生活習慣の乱れからくる体調不良</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整理整頓ができなくて、下宿がゴミ屋敷</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3" name="タイトル 1"/>
          <p:cNvSpPr txBox="1">
            <a:spLocks/>
          </p:cNvSpPr>
          <p:nvPr/>
        </p:nvSpPr>
        <p:spPr>
          <a:xfrm>
            <a:off x="354873" y="2943869"/>
            <a:ext cx="11388636" cy="379679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教育相談</a:t>
            </a:r>
            <a:endParaRPr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勉強する気がなくて授業に出られない</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学業不振で授業についていけない</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レポートが苦手で、書けない</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指導教員とうまくいかない</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a:t>
            </a:r>
          </a:p>
        </p:txBody>
      </p:sp>
      <p:pic>
        <p:nvPicPr>
          <p:cNvPr id="1026" name="Picture 2" descr="昼夜逆転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866" y="164410"/>
            <a:ext cx="2487851" cy="1520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シャンプーを毎日していると薄毛になるって本当でしょうか、対策は？ | 宝実の「お役立ち情報館」"/>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6898" y="1614921"/>
            <a:ext cx="2021407" cy="1330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因考試成績不佳而沮喪和困擾的男女學生插圖-插圖素材 [98665782] - PIXTA圖庫"/>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7072"/>
          <a:stretch/>
        </p:blipFill>
        <p:spPr bwMode="auto">
          <a:xfrm>
            <a:off x="9899696" y="3074970"/>
            <a:ext cx="1935810" cy="11233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お餅のようにぼてっとした何かがおる😼"/>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8866" y="3233215"/>
            <a:ext cx="1364542" cy="13645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edical Laboratory Illustration Stock Vector | Adobe 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2293" y="4355276"/>
            <a:ext cx="1783213" cy="10030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b Goggle Icons Illustrations, Royalty-Free Vector Graphics &amp; Clip Ar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14172" y="5467440"/>
            <a:ext cx="1672137" cy="127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74320" y="2656713"/>
            <a:ext cx="11800113" cy="392658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心理適応相談</a:t>
            </a:r>
            <a:endParaRPr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精神疾患などの発症がきっかけで不適応を起こしている</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自分に発達の特性があるのではないか</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人間関係がうまく築けない　　環境に適応しにくい</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大学に友達がいない　孤独</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3" name="タイトル 1"/>
          <p:cNvSpPr txBox="1">
            <a:spLocks/>
          </p:cNvSpPr>
          <p:nvPr/>
        </p:nvSpPr>
        <p:spPr>
          <a:xfrm>
            <a:off x="274320" y="303748"/>
            <a:ext cx="10931436" cy="208405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職業相談</a:t>
            </a:r>
            <a:endParaRPr lang="en-US" altLang="ja-JP" sz="40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4000"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就職するか進学するか迷う</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nSpc>
                <a:spcPts val="5500"/>
              </a:lnSpc>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　＊　どの分野の職業に就くか職業選択で悩む</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2052" name="Picture 4" descr="24卒の大学職員内定報告｜大学職員＠教務課(大教さん)"/>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632" y="294443"/>
            <a:ext cx="1781957" cy="9327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働く人たち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4355" y="1227186"/>
            <a:ext cx="1871588" cy="1429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osofia de la innovacion | Mind 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9589" y="261857"/>
            <a:ext cx="1154766" cy="11547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発達障害の子どもたちイラスト - No: 23588057｜無料イラスト・フリー素材なら「イラストAC」"/>
          <p:cNvPicPr>
            <a:picLocks noChangeAspect="1" noChangeArrowheads="1"/>
          </p:cNvPicPr>
          <p:nvPr/>
        </p:nvPicPr>
        <p:blipFill>
          <a:blip r:embed="rId6"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10571343" y="4086240"/>
            <a:ext cx="1268825" cy="9485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無職はストレスを考えないと"/>
          <p:cNvPicPr>
            <a:picLocks noChangeAspect="1" noChangeArrowheads="1"/>
          </p:cNvPicPr>
          <p:nvPr/>
        </p:nvPicPr>
        <p:blipFill>
          <a:blip r:embed="rId7"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96000" y="2656713"/>
            <a:ext cx="982157" cy="8753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うつイラスト／無料イラスト/フリー素材なら「イラストAC」"/>
          <p:cNvPicPr>
            <a:picLocks noChangeAspect="1" noChangeArrowheads="1"/>
          </p:cNvPicPr>
          <p:nvPr/>
        </p:nvPicPr>
        <p:blipFill>
          <a:blip r:embed="rId8"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8177497" y="2599370"/>
            <a:ext cx="1078080" cy="9326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ピアプレッシャーって知ってる？？うまく利用すればあなたの勉強効率が上昇！！ - 留年しそう！？医学部歯学部生必見！！「旧帝医大生が、浪人時代 ..."/>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4945" y="5567235"/>
            <a:ext cx="1410998" cy="107340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適応障害】仕事が怖い…続ける・辞めるの判断と具体的な対処方法‐横浜市の就労移行支援 就カレワークス"/>
          <p:cNvPicPr>
            <a:picLocks noChangeAspect="1" noChangeArrowheads="1"/>
          </p:cNvPicPr>
          <p:nvPr/>
        </p:nvPicPr>
        <p:blipFill>
          <a:blip r:embed="rId10"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262949" y="5413741"/>
            <a:ext cx="1835566" cy="13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546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2989</TotalTime>
  <Words>1864</Words>
  <Application>Microsoft Office PowerPoint</Application>
  <PresentationFormat>ワイド画面</PresentationFormat>
  <Paragraphs>154</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HGP創英角ｺﾞｼｯｸUB</vt:lpstr>
      <vt:lpstr>ＭＳ Ｐゴシック</vt:lpstr>
      <vt:lpstr>游ゴシック</vt:lpstr>
      <vt:lpstr>游ゴシック Light</vt:lpstr>
      <vt:lpstr>Arial</vt:lpstr>
      <vt:lpstr>Times New Roman</vt:lpstr>
      <vt:lpstr>Office テーマ</vt:lpstr>
      <vt:lpstr>２０２６年度　京都大学工学部　原子核コースガイダンス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２０２５年度　京都大学こうｇ</dc:title>
  <dc:creator>Y-hoken1</dc:creator>
  <cp:lastModifiedBy>satomi</cp:lastModifiedBy>
  <cp:revision>227</cp:revision>
  <dcterms:created xsi:type="dcterms:W3CDTF">2024-12-19T02:33:45Z</dcterms:created>
  <dcterms:modified xsi:type="dcterms:W3CDTF">2026-03-25T03:55:32Z</dcterms:modified>
</cp:coreProperties>
</file>