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57" r:id="rId9"/>
    <p:sldId id="275" r:id="rId10"/>
    <p:sldId id="274" r:id="rId11"/>
    <p:sldId id="277" r:id="rId12"/>
    <p:sldId id="276" r:id="rId13"/>
    <p:sldId id="279" r:id="rId14"/>
    <p:sldId id="278" r:id="rId15"/>
    <p:sldId id="259" r:id="rId16"/>
    <p:sldId id="262" r:id="rId17"/>
    <p:sldId id="280" r:id="rId18"/>
    <p:sldId id="263" r:id="rId19"/>
    <p:sldId id="264" r:id="rId20"/>
    <p:sldId id="265" r:id="rId21"/>
    <p:sldId id="266" r:id="rId22"/>
    <p:sldId id="281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/>
    <p:restoredTop sz="94694"/>
  </p:normalViewPr>
  <p:slideViewPr>
    <p:cSldViewPr snapToGrid="0">
      <p:cViewPr varScale="1">
        <p:scale>
          <a:sx n="121" d="100"/>
          <a:sy n="121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F53D6-BF77-4EAA-1822-45F2A413F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834642-9884-6BB6-632A-708B99BBC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5A68A3-E4FA-4ACD-3176-D7613284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39D8F9-3757-1605-38B9-DFF74714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038BA-63E7-A228-D966-FE39BE96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6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06F413-BC6E-2582-0D01-D95E7B5E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E583F8-995C-4459-F1C2-A542B7688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9C171-34BB-0C0A-35B4-D53FE644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B581C9-243B-CB61-3114-FB258C4C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4702AD-AA65-82D4-8EBC-430F4342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25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C64B80-D94A-6CDD-F1AA-3081B5241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00CBEC-6469-139A-531F-60648DEAF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414C22-05CA-8566-B68F-9B6004E6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9A5876-26EC-DBD8-04C2-8726172A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104027-C105-636B-3458-5E245B13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0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06320E-2A3C-FC4A-866A-F1DCC79A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E07FB-DECC-8DCE-ABA0-B30260E2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B35AB1-D929-F4B8-12C2-281F9C0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78760D-6B18-EFDB-D5BE-76C5FCEB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F0AF43-1722-7B11-8696-FB122C0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3015-2D9A-8592-E608-D1A66457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80C82-012A-95EC-932F-DDB2453E4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26F395-A8A1-D081-18F7-F7E63006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A2A093-B5A2-AF27-1E0D-44B09372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A369A6-DD22-01C1-1CD5-6A65D8A2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0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1575A-670E-B461-BF1A-787BE3C3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E620AA-B769-50AD-CA32-1FA1C6879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283B2C-1FD3-A2FE-DB50-0938C9F5B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01EA45-D388-B1F9-97D5-FAE611A7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092C68-6FB5-DE57-BA0B-F41F79A2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E7773F-8361-E6A9-4218-A203E243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15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E8C9D-36FD-13F6-1614-7B9FABED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2BF621-2863-1D66-90BE-606A2012A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95C8F1-3442-FB28-18AC-C4D2EB8F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822F021-7E8E-950A-1868-6C472C229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A78BD7B-7347-57EC-83E4-7E6D3F134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1489D9-8820-298D-5E6E-2EA80236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B6D22B3-A399-51C0-AA6F-6CA53A75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2B27BF6-9978-D0C7-5D86-6F112AD6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06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541AA-7A90-1AA8-7361-ED52A273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15715E-085F-58DA-6670-FFFB1766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9E479B-0888-3B19-B231-BF18D026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DD2A8D-6B4E-1146-963C-DA884397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3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FB8F10-157E-C91A-6363-54F6C091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2BAFC5-B5EC-6A9D-ECA6-D27391B6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9E78A2-3E60-E4C5-2C8B-8D83467C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75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C6F9CB-C835-3453-5DB3-76135487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09FAB4-6C60-83E3-C978-F89F4DBD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7EB29A-0639-AF6C-DCFD-960E94779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B455E1-7D4A-9578-6E74-A3625B7A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DB9D1C-51D2-61B9-9DBE-D03A1186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5D361F-865D-5881-BBF6-A6762AD5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82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3C9E97-E801-27ED-6E5F-B9EF7121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CAC462F-6CD9-C638-D383-5B385263C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8B74E2-6A36-F6A5-866B-093168F53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2772F5-E98A-4DBA-260A-BF8432F2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0926C8-45E8-212E-C992-BDFAA2E3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092BE7-FD02-E2DB-872B-84C2DA17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87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0F406F-5A57-9177-24C0-046EB914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EEB612-6F26-A201-7531-5841C5B7F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C7AA-3D68-7100-EA1C-B31B61577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AAB84-8AA7-FD43-8099-73E56EDA68F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752E56-BA7B-4004-8F13-6CCF67F0B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108B17-366A-C621-440F-DAC2676B0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D7E1-8B7F-D141-8A9F-0991AA7BD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18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ducom@nucleng.kyoto-u.ac.jp" TargetMode="External"/><Relationship Id="rId2" Type="http://schemas.openxmlformats.org/officeDocument/2006/relationships/hyperlink" Target="mailto:head@nucleng.Kyoto-u.ac.j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45316C-9285-41C7-08D5-BECB7284B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005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原子核工学コース</a:t>
            </a:r>
            <a:br>
              <a:rPr kumimoji="1"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kumimoji="1"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，</a:t>
            </a:r>
            <a:r>
              <a:rPr kumimoji="1"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回生ガイダンス</a:t>
            </a:r>
          </a:p>
        </p:txBody>
      </p:sp>
    </p:spTree>
    <p:extLst>
      <p:ext uri="{BB962C8B-B14F-4D97-AF65-F5344CB8AC3E}">
        <p14:creationId xmlns:p14="http://schemas.microsoft.com/office/powerpoint/2010/main" val="174310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1290631" y="2267678"/>
            <a:ext cx="4689755" cy="2322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学研災・学研賠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必ず加入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保健室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,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学生相談窓口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一人で悩まず、気軽に相談</a:t>
            </a:r>
          </a:p>
        </p:txBody>
      </p:sp>
      <p:pic>
        <p:nvPicPr>
          <p:cNvPr id="9" name="図 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FA2AF20-BA2C-446D-2073-38B5937B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39900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53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741071" y="834722"/>
            <a:ext cx="4460408" cy="1964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情報セキュリティー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P2P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ソフトを使わない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・脆弱なパスワードを使わない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・著作権侵害を行わない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e-Learning</a:t>
            </a:r>
            <a:r>
              <a:rPr lang="ja-JP" altLang="en-US" sz="2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を本日受講</a:t>
            </a:r>
            <a:endParaRPr lang="en-US" altLang="ja-JP" sz="24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57E168-FC2F-1523-7BF7-D80594E5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64564" y="-242230"/>
            <a:ext cx="5188553" cy="7342457"/>
          </a:xfrm>
          <a:prstGeom prst="rect">
            <a:avLst/>
          </a:prstGeom>
        </p:spPr>
      </p:pic>
      <p:pic>
        <p:nvPicPr>
          <p:cNvPr id="5" name="図 4" descr="ゲーム画面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31D41B-5B8B-40B2-3858-6D738220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6" y="3428998"/>
            <a:ext cx="4291496" cy="32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1290631" y="2001794"/>
            <a:ext cx="4805369" cy="28544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公正な学術活動の啓発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・ねつ造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・改ざん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・盗用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・研究結果を発表しない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・結果の一部のみを発表する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ゲームのキャラクタ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F32830-C2AB-E058-3992-C3F37D00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799"/>
            <a:ext cx="5526158" cy="55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0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776355" y="1663756"/>
            <a:ext cx="5319645" cy="32708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安全について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・ヒヤリハットを閲覧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・学研災・学研賠は必ず加入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・ハインリッヒの法則「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つの重大事故の背後には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29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の軽微な事故があり、その背景には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300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の異常（ヒヤリ・ハット）が存在する」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・傷害のほとんどは防ぐことが出来る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図 8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7CCFFE-40B6-929D-A3D2-F615C311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24" y="1361660"/>
            <a:ext cx="4873254" cy="38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89269" y="941305"/>
            <a:ext cx="6110924" cy="497539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コース紹介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つのグループに分かれ、桂・宇治・熊取で実験・シミュレーション・理論の教育研究を行っている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同窓会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「けしの実会」という同窓会があります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控え室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物理系校舎の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階に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回生控え室がある。公序良俗に反するものを持ち込まず、常に清潔で整頓すること。静粛に利用すること。不適切な利用がある場合には廃止・閉鎖する。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講義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実験科目の履修を強く勧める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グループ配属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回生の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月にガイダンスを行い、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回生の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月にグループ配属。ガイダンスの連絡は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で行う。卒業研究着手条件を満たさない場合は、仮配属を行う。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写真, 多い, 覆い, 異な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BA7007-A590-E14E-E9CF-8775D829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1282263"/>
            <a:ext cx="3993931" cy="39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7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A2B0E-4BE3-ED97-55B7-868DAC9C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69" y="692853"/>
            <a:ext cx="2040924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時間割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37AFE4-F81A-75BB-925C-86EC067903F5}"/>
              </a:ext>
            </a:extLst>
          </p:cNvPr>
          <p:cNvSpPr txBox="1"/>
          <p:nvPr/>
        </p:nvSpPr>
        <p:spPr>
          <a:xfrm>
            <a:off x="335616" y="2954748"/>
            <a:ext cx="6187855" cy="15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時間割の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pdf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ファイルは、資料配付ページにある。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と併せて履修計画を立てること。</a:t>
            </a:r>
          </a:p>
        </p:txBody>
      </p:sp>
      <p:pic>
        <p:nvPicPr>
          <p:cNvPr id="4" name="図 3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A7BDA3-D08F-1867-3075-7B25855B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884" y="1355635"/>
            <a:ext cx="6187856" cy="41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34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214105-2E1E-4B1C-BBD9-A4EC5F8B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選択必修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692007A3-D36A-100D-5843-2C2271D20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83268"/>
              </p:ext>
            </p:extLst>
          </p:nvPr>
        </p:nvGraphicFramePr>
        <p:xfrm>
          <a:off x="956961" y="1690688"/>
          <a:ext cx="10396839" cy="22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613">
                  <a:extLst>
                    <a:ext uri="{9D8B030D-6E8A-4147-A177-3AD203B41FA5}">
                      <a16:colId xmlns:a16="http://schemas.microsoft.com/office/drawing/2014/main" val="1023947242"/>
                    </a:ext>
                  </a:extLst>
                </a:gridCol>
                <a:gridCol w="3465613">
                  <a:extLst>
                    <a:ext uri="{9D8B030D-6E8A-4147-A177-3AD203B41FA5}">
                      <a16:colId xmlns:a16="http://schemas.microsoft.com/office/drawing/2014/main" val="96183433"/>
                    </a:ext>
                  </a:extLst>
                </a:gridCol>
                <a:gridCol w="3465613">
                  <a:extLst>
                    <a:ext uri="{9D8B030D-6E8A-4147-A177-3AD203B41FA5}">
                      <a16:colId xmlns:a16="http://schemas.microsoft.com/office/drawing/2014/main" val="2490735456"/>
                    </a:ext>
                  </a:extLst>
                </a:gridCol>
              </a:tblGrid>
              <a:tr h="750372"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前期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後期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193392"/>
                  </a:ext>
                </a:extLst>
              </a:tr>
              <a:tr h="7503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原子核工学実験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3</a:t>
                      </a:r>
                      <a:r>
                        <a:rPr kumimoji="1" lang="ja-JP" altLang="en-US" sz="3200"/>
                        <a:t>単位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/>
                        <a:t>3</a:t>
                      </a:r>
                      <a:r>
                        <a:rPr kumimoji="1" lang="ja-JP" altLang="en-US" sz="3200"/>
                        <a:t>単位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143803"/>
                  </a:ext>
                </a:extLst>
              </a:tr>
              <a:tr h="7503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物理工学演習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/>
                        <a:t>1</a:t>
                      </a:r>
                      <a:r>
                        <a:rPr kumimoji="1" lang="ja-JP" altLang="en-US" sz="3200"/>
                        <a:t>単位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/>
                        <a:t>1</a:t>
                      </a:r>
                      <a:r>
                        <a:rPr kumimoji="1" lang="ja-JP" altLang="en-US" sz="3200"/>
                        <a:t>単位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166749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04F6F3-48AC-BE5E-C82D-78D6F7B6F7E0}"/>
              </a:ext>
            </a:extLst>
          </p:cNvPr>
          <p:cNvSpPr txBox="1"/>
          <p:nvPr/>
        </p:nvSpPr>
        <p:spPr>
          <a:xfrm>
            <a:off x="956961" y="4409539"/>
            <a:ext cx="10183678" cy="81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0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合計で少なくと</a:t>
            </a:r>
            <a:r>
              <a:rPr kumimoji="1" lang="en-US" altLang="ja-JP" sz="20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5</a:t>
            </a:r>
            <a:r>
              <a:rPr kumimoji="1" lang="ja-JP" altLang="en-US" sz="20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単位の取得が、卒業に必要である。原子核工学実験の前期を履修しないと、</a:t>
            </a:r>
            <a:r>
              <a:rPr kumimoji="1" lang="en-US" altLang="ja-JP" sz="20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RI</a:t>
            </a:r>
            <a:r>
              <a:rPr kumimoji="1" lang="ja-JP" altLang="en-US" sz="20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登録の関係で</a:t>
            </a:r>
            <a:r>
              <a:rPr kumimoji="1" lang="ja-JP" altLang="en-US" sz="20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後期の実験を受けられないので、大きな注意</a:t>
            </a:r>
            <a:r>
              <a:rPr kumimoji="1" lang="ja-JP" altLang="en-US" sz="20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を払うこと！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368A6F-40D5-C5C1-05FD-CD7FFFDB9F55}"/>
              </a:ext>
            </a:extLst>
          </p:cNvPr>
          <p:cNvSpPr txBox="1"/>
          <p:nvPr/>
        </p:nvSpPr>
        <p:spPr>
          <a:xfrm>
            <a:off x="2542042" y="5394497"/>
            <a:ext cx="7013515" cy="109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物理工学演習</a:t>
            </a:r>
            <a:r>
              <a:rPr lang="en-US" altLang="ja-JP" sz="2800" dirty="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の</a:t>
            </a:r>
            <a:r>
              <a:rPr lang="en-US" altLang="ja-JP" sz="2800" dirty="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回目、原子核工学実験</a:t>
            </a:r>
            <a:r>
              <a:rPr lang="en-US" altLang="ja-JP" sz="2800" dirty="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の概要説明は、必ず出席すること！！</a:t>
            </a:r>
            <a:endParaRPr kumimoji="1" lang="ja-JP" altLang="en-US" sz="2800">
              <a:solidFill>
                <a:srgbClr val="7030A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16531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1D9AA-0FBF-1058-2C94-5AEDC417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97" y="242526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C679E5-BA40-C69E-1459-2A16CD269D6C}"/>
              </a:ext>
            </a:extLst>
          </p:cNvPr>
          <p:cNvSpPr txBox="1"/>
          <p:nvPr/>
        </p:nvSpPr>
        <p:spPr>
          <a:xfrm>
            <a:off x="515146" y="1536226"/>
            <a:ext cx="11013707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詳しい解説動画がダウンロードページにあるので必ず閲覧すること</a:t>
            </a:r>
            <a:endParaRPr kumimoji="1" lang="ja-JP" altLang="en-US" sz="280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E7B6AA5-30B2-F8DF-52E0-15119424A5B0}"/>
              </a:ext>
            </a:extLst>
          </p:cNvPr>
          <p:cNvSpPr txBox="1">
            <a:spLocks/>
          </p:cNvSpPr>
          <p:nvPr/>
        </p:nvSpPr>
        <p:spPr>
          <a:xfrm>
            <a:off x="515146" y="2531836"/>
            <a:ext cx="5736245" cy="35346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インターンシップ参加届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・全員提出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・提出先が状況や学年で異なるため、動画や資料をよく読むこと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保険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・大学が認めるインターンシップは、学研災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,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学研賠が適用される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・それ以外に参加したい場合は、任意保険に加入する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DF37350-8985-7972-BF72-BC47589C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235" y="2289310"/>
            <a:ext cx="3350606" cy="4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1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1D9AA-0FBF-1058-2C94-5AEDC417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97" y="242526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インターンシップ単位認定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C679E5-BA40-C69E-1459-2A16CD269D6C}"/>
              </a:ext>
            </a:extLst>
          </p:cNvPr>
          <p:cNvSpPr txBox="1"/>
          <p:nvPr/>
        </p:nvSpPr>
        <p:spPr>
          <a:xfrm>
            <a:off x="477661" y="1845813"/>
            <a:ext cx="11013707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，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回生向け、工学専門科目（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単位、後期）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E3C672-2C95-ADF8-7E11-DC2CA15EDBEB}"/>
              </a:ext>
            </a:extLst>
          </p:cNvPr>
          <p:cNvSpPr txBox="1"/>
          <p:nvPr/>
        </p:nvSpPr>
        <p:spPr>
          <a:xfrm>
            <a:off x="1463874" y="3933472"/>
            <a:ext cx="3126880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インターンシップ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DFABE0-B86D-F1C4-0849-9BBCF4F2A43C}"/>
              </a:ext>
            </a:extLst>
          </p:cNvPr>
          <p:cNvGrpSpPr/>
          <p:nvPr/>
        </p:nvGrpSpPr>
        <p:grpSpPr>
          <a:xfrm>
            <a:off x="5647033" y="3654645"/>
            <a:ext cx="5081095" cy="1098378"/>
            <a:chOff x="5647033" y="3654645"/>
            <a:chExt cx="5081095" cy="109837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2876DBF-405D-2A97-9703-D1682F87AA93}"/>
                </a:ext>
              </a:extLst>
            </p:cNvPr>
            <p:cNvSpPr txBox="1"/>
            <p:nvPr/>
          </p:nvSpPr>
          <p:spPr>
            <a:xfrm>
              <a:off x="7601248" y="3654645"/>
              <a:ext cx="3126880" cy="109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sz="2800">
                  <a:solidFill>
                    <a:srgbClr val="7030A0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後期履修登録</a:t>
              </a:r>
              <a:endParaRPr kumimoji="1" lang="en-US" altLang="ja-JP" sz="2800" dirty="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2800">
                  <a:solidFill>
                    <a:srgbClr val="7030A0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報告書類提出</a:t>
              </a:r>
              <a:endParaRPr kumimoji="1"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57098EFA-3BA2-7475-E703-DAB0362DA413}"/>
                </a:ext>
              </a:extLst>
            </p:cNvPr>
            <p:cNvSpPr/>
            <p:nvPr/>
          </p:nvSpPr>
          <p:spPr>
            <a:xfrm>
              <a:off x="5647033" y="4058505"/>
              <a:ext cx="1248033" cy="290657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9FC05E-381E-C76A-4DF6-7CBF04E299B2}"/>
              </a:ext>
            </a:extLst>
          </p:cNvPr>
          <p:cNvSpPr txBox="1"/>
          <p:nvPr/>
        </p:nvSpPr>
        <p:spPr>
          <a:xfrm>
            <a:off x="764197" y="5203301"/>
            <a:ext cx="11013707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書式や詳しい説明は、資料配付ページからダウンロードすること。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905E4F-FC1A-AAB6-9B32-5C3B509B8973}"/>
              </a:ext>
            </a:extLst>
          </p:cNvPr>
          <p:cNvSpPr txBox="1"/>
          <p:nvPr/>
        </p:nvSpPr>
        <p:spPr>
          <a:xfrm>
            <a:off x="767275" y="2864753"/>
            <a:ext cx="4020198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kumimoji="1"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週間以上など条件あり</a:t>
            </a:r>
          </a:p>
        </p:txBody>
      </p:sp>
    </p:spTree>
    <p:extLst>
      <p:ext uri="{BB962C8B-B14F-4D97-AF65-F5344CB8AC3E}">
        <p14:creationId xmlns:p14="http://schemas.microsoft.com/office/powerpoint/2010/main" val="140589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0A0C8-8DAC-3DF2-A5C7-F0879A04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90" y="1316595"/>
            <a:ext cx="3848855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院入試説明会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8F0FE4-128F-BD19-41AB-3848273569C9}"/>
              </a:ext>
            </a:extLst>
          </p:cNvPr>
          <p:cNvSpPr txBox="1"/>
          <p:nvPr/>
        </p:nvSpPr>
        <p:spPr>
          <a:xfrm>
            <a:off x="1013695" y="3142179"/>
            <a:ext cx="4820846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院入試説明会の案内が、資料配付ページにある。</a:t>
            </a:r>
          </a:p>
        </p:txBody>
      </p:sp>
      <p:pic>
        <p:nvPicPr>
          <p:cNvPr id="4" name="図 3" descr="時計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CAD1BD-65AE-DA31-8DDF-AADDC6E3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883" y="530087"/>
            <a:ext cx="6327913" cy="63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52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C3D10B-B9C1-F188-00EF-4385652C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0" y="770362"/>
            <a:ext cx="4240427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資料配付ページ</a:t>
            </a:r>
          </a:p>
        </p:txBody>
      </p:sp>
      <p:pic>
        <p:nvPicPr>
          <p:cNvPr id="8" name="図 7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39CF2C25-425F-F613-38AE-9016B8D5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46" y="365125"/>
            <a:ext cx="5285431" cy="52854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17B525-D7CC-7E2A-7288-4FD751FEAFEA}"/>
              </a:ext>
            </a:extLst>
          </p:cNvPr>
          <p:cNvSpPr txBox="1"/>
          <p:nvPr/>
        </p:nvSpPr>
        <p:spPr>
          <a:xfrm>
            <a:off x="527223" y="3141727"/>
            <a:ext cx="5297508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本日の資料は、ダウンロードページにあります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2EED7-2124-4965-9E62-85A8C13086B2}"/>
              </a:ext>
            </a:extLst>
          </p:cNvPr>
          <p:cNvSpPr txBox="1"/>
          <p:nvPr/>
        </p:nvSpPr>
        <p:spPr>
          <a:xfrm>
            <a:off x="527223" y="5908100"/>
            <a:ext cx="11458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https://www.ne.t.kyoto-u.ac.jp/ja/oncampus/wq0d827a</a:t>
            </a:r>
          </a:p>
        </p:txBody>
      </p:sp>
    </p:spTree>
    <p:extLst>
      <p:ext uri="{BB962C8B-B14F-4D97-AF65-F5344CB8AC3E}">
        <p14:creationId xmlns:p14="http://schemas.microsoft.com/office/powerpoint/2010/main" val="84953864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0A0C8-8DAC-3DF2-A5C7-F0879A04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71" y="512823"/>
            <a:ext cx="2855026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図書関連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8F0FE4-128F-BD19-41AB-3848273569C9}"/>
              </a:ext>
            </a:extLst>
          </p:cNvPr>
          <p:cNvSpPr txBox="1"/>
          <p:nvPr/>
        </p:nvSpPr>
        <p:spPr>
          <a:xfrm>
            <a:off x="504189" y="2147320"/>
            <a:ext cx="5529590" cy="15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利用案内、注意事項が、資料配付ページにあるので、読んでおくこと。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57E9B8-1AB2-4DFF-DEBA-2C9753E4EBBE}"/>
              </a:ext>
            </a:extLst>
          </p:cNvPr>
          <p:cNvSpPr txBox="1"/>
          <p:nvPr/>
        </p:nvSpPr>
        <p:spPr>
          <a:xfrm>
            <a:off x="504189" y="4031109"/>
            <a:ext cx="6341454" cy="209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特に大量ダウンロードと</a:t>
            </a:r>
            <a:r>
              <a:rPr kumimoji="1" lang="en-US" altLang="ja-JP" sz="2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ID</a:t>
            </a: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の貸し借りは、大きな問題に発展するので、注意すること！意図せず行ってしまう場合もあるので、特に注意すること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4F5BB5-F623-C144-35ED-F60DB84A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336" y="326571"/>
            <a:ext cx="4295670" cy="6204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959125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0A0C8-8DAC-3DF2-A5C7-F0879A04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495" y="806182"/>
            <a:ext cx="2676896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学生実験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8F0FE4-128F-BD19-41AB-3848273569C9}"/>
              </a:ext>
            </a:extLst>
          </p:cNvPr>
          <p:cNvSpPr txBox="1"/>
          <p:nvPr/>
        </p:nvSpPr>
        <p:spPr>
          <a:xfrm>
            <a:off x="838200" y="2468344"/>
            <a:ext cx="5994738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学生実験の解説資料が、資料配付ページにある。必ず見ておくこと！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975364-898B-A97A-CE8F-33629C2F61E9}"/>
              </a:ext>
            </a:extLst>
          </p:cNvPr>
          <p:cNvSpPr txBox="1"/>
          <p:nvPr/>
        </p:nvSpPr>
        <p:spPr>
          <a:xfrm>
            <a:off x="1910859" y="4129139"/>
            <a:ext cx="3849415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概要説明は出席必須！</a:t>
            </a:r>
            <a:endParaRPr kumimoji="1" lang="ja-JP" altLang="en-US" sz="2800">
              <a:solidFill>
                <a:srgbClr val="7030A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C9A375-7979-F725-AB18-0631D5F19B7E}"/>
              </a:ext>
            </a:extLst>
          </p:cNvPr>
          <p:cNvSpPr txBox="1"/>
          <p:nvPr/>
        </p:nvSpPr>
        <p:spPr>
          <a:xfrm>
            <a:off x="2308478" y="5094761"/>
            <a:ext cx="3054179" cy="95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最重要！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E19048-0AC5-9AD2-1CD4-2CB309F1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020" y="1865340"/>
            <a:ext cx="4549156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930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0A0C8-8DAC-3DF2-A5C7-F0879A04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379" y="512823"/>
            <a:ext cx="2855026" cy="1325563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連絡先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8F0FE4-128F-BD19-41AB-3848273569C9}"/>
              </a:ext>
            </a:extLst>
          </p:cNvPr>
          <p:cNvSpPr txBox="1"/>
          <p:nvPr/>
        </p:nvSpPr>
        <p:spPr>
          <a:xfrm>
            <a:off x="479475" y="2296084"/>
            <a:ext cx="5529590" cy="26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専攻長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  <a:hlinkClick r:id="rId2"/>
              </a:rPr>
              <a:t>head@nucleng.kyoto-u.ac.jp</a:t>
            </a:r>
            <a:endParaRPr lang="en-US" altLang="ja-JP" sz="2800" dirty="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2800" dirty="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80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教務委員</a:t>
            </a: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  <a:hlinkClick r:id="rId3"/>
              </a:rPr>
              <a:t>educom@nucleng.kyoto-u.ac.jp</a:t>
            </a:r>
            <a:endParaRPr kumimoji="1" lang="en-US" altLang="ja-JP" sz="2800" dirty="0">
              <a:solidFill>
                <a:schemeClr val="accent6">
                  <a:lumMod val="50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9E784E0-F20B-8EE1-962C-F218BAF1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30" y="1436942"/>
            <a:ext cx="6507170" cy="43272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9FAFE2-0DB2-619F-0A02-F4B22E490811}"/>
              </a:ext>
            </a:extLst>
          </p:cNvPr>
          <p:cNvSpPr txBox="1"/>
          <p:nvPr/>
        </p:nvSpPr>
        <p:spPr>
          <a:xfrm>
            <a:off x="2701865" y="5764210"/>
            <a:ext cx="5965930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規則等は事務にご相談ください。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063120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23802" y="1124630"/>
            <a:ext cx="7138088" cy="48534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卒業要件等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入学年によるので、各自、入学年度の履修要覧で確認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履修登録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・各自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で行う。確認修正は登録期間内に。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・不明点は、全学共通科目は全学共通科目学生窓口、工学部専門科目は物理工学科事務室に問い合わせる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・教職科目も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・二重登録は認められない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・他学科、他学部の単位は、コース長の承認が得られれば卒業要件に加えられるが、</a:t>
            </a:r>
            <a:r>
              <a:rPr lang="ja-JP" altLang="en-US" sz="2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卒業研究着手条件には加えられない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ja-JP" altLang="en-US" sz="2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0" name="図 9" descr="卒業する学生">
            <a:extLst>
              <a:ext uri="{FF2B5EF4-FFF2-40B4-BE49-F238E27FC236}">
                <a16:creationId xmlns:a16="http://schemas.microsoft.com/office/drawing/2014/main" id="{E106A7FE-85BE-8F1A-8430-8E655FD9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72" y="2237425"/>
            <a:ext cx="3503827" cy="2627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499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2" y="494270"/>
            <a:ext cx="10993396" cy="31880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取得単位の上限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学期に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30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単位まで。通年科目は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学期分として半分を算入。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・例外規定はあるが、単位不足は理由として認められない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卒業に向けての単位取得目安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・下の表がちょうど卒業できるペース。これを下回ると黄色信号、大幅に下回ると赤信号。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graphicFrame>
        <p:nvGraphicFramePr>
          <p:cNvPr id="5" name="表 7">
            <a:extLst>
              <a:ext uri="{FF2B5EF4-FFF2-40B4-BE49-F238E27FC236}">
                <a16:creationId xmlns:a16="http://schemas.microsoft.com/office/drawing/2014/main" id="{CD1A949D-035A-70F0-2109-552FAF5BB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52363"/>
              </p:ext>
            </p:extLst>
          </p:nvPr>
        </p:nvGraphicFramePr>
        <p:xfrm>
          <a:off x="634312" y="3967101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759217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593964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86839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前期終了時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後期終了時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40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１回生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r>
                        <a:rPr kumimoji="1" lang="ja-JP" altLang="en-US"/>
                        <a:t>単位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48</a:t>
                      </a:r>
                      <a:r>
                        <a:rPr kumimoji="1" lang="ja-JP" altLang="en-US"/>
                        <a:t>単位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3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２回生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70</a:t>
                      </a:r>
                      <a:r>
                        <a:rPr kumimoji="1" lang="ja-JP" altLang="en-US"/>
                        <a:t>単位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90</a:t>
                      </a:r>
                      <a:r>
                        <a:rPr kumimoji="1" lang="ja-JP" altLang="en-US"/>
                        <a:t>単位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9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３回生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106</a:t>
                      </a:r>
                      <a:r>
                        <a:rPr kumimoji="1" lang="ja-JP" altLang="en-US"/>
                        <a:t>単位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122</a:t>
                      </a:r>
                      <a:r>
                        <a:rPr kumimoji="1" lang="ja-JP" altLang="en-US"/>
                        <a:t>単位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510761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84E4C30-ECA9-896F-7F32-5E6CD7AC85E5}"/>
              </a:ext>
            </a:extLst>
          </p:cNvPr>
          <p:cNvGrpSpPr/>
          <p:nvPr/>
        </p:nvGrpSpPr>
        <p:grpSpPr>
          <a:xfrm>
            <a:off x="5985835" y="5029804"/>
            <a:ext cx="5641873" cy="508130"/>
            <a:chOff x="6256637" y="4843848"/>
            <a:chExt cx="5641873" cy="50813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D0D2CE9-A886-CD6F-FB42-F34063F5B04B}"/>
                </a:ext>
              </a:extLst>
            </p:cNvPr>
            <p:cNvSpPr/>
            <p:nvPr/>
          </p:nvSpPr>
          <p:spPr>
            <a:xfrm>
              <a:off x="6256637" y="4843848"/>
              <a:ext cx="2899720" cy="49427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D0456A4-91BA-0A2D-CFB4-AE6776DD3B48}"/>
                </a:ext>
              </a:extLst>
            </p:cNvPr>
            <p:cNvSpPr txBox="1"/>
            <p:nvPr/>
          </p:nvSpPr>
          <p:spPr>
            <a:xfrm>
              <a:off x="9174687" y="4982646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solidFill>
                    <a:srgbClr val="FF0000"/>
                  </a:solidFill>
                </a:rPr>
                <a:t>特別研究着手の必要条件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ED2D0E-A1EE-860F-91D9-71109B283086}"/>
              </a:ext>
            </a:extLst>
          </p:cNvPr>
          <p:cNvSpPr txBox="1"/>
          <p:nvPr/>
        </p:nvSpPr>
        <p:spPr>
          <a:xfrm>
            <a:off x="534263" y="5831859"/>
            <a:ext cx="1043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３回生は、選択必修の負担が大きく、単位を取得しにくいので、注意すること</a:t>
            </a:r>
          </a:p>
        </p:txBody>
      </p:sp>
    </p:spTree>
    <p:extLst>
      <p:ext uri="{BB962C8B-B14F-4D97-AF65-F5344CB8AC3E}">
        <p14:creationId xmlns:p14="http://schemas.microsoft.com/office/powerpoint/2010/main" val="31549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2" y="345989"/>
            <a:ext cx="7138088" cy="63760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クラス分けについて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「物理工学科配当科目一覧」の指示に従う。クラスの変更は担当教員に申し出る。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[E2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科目について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英語・日本語の両方を受講した場合、先に修得した方を正規単位として認定する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物理工学総論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A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B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について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回生以上で履修しても卒業単位にならない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工業数学について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工業数学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F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を履修すること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成績確認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で確認し、期間内に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PDF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保存すること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採点結果への異議申し立て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期間内に行うこと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7" name="図 6" descr="英語の授業">
            <a:extLst>
              <a:ext uri="{FF2B5EF4-FFF2-40B4-BE49-F238E27FC236}">
                <a16:creationId xmlns:a16="http://schemas.microsoft.com/office/drawing/2014/main" id="{0373F469-478D-7D59-1916-B3E226D3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203" y="2730843"/>
            <a:ext cx="6206251" cy="41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9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1" y="997808"/>
            <a:ext cx="7286369" cy="30830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試験に関して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・試験で不正行為があった場合、当該学期の単位認定がなくなる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・特にスマートフォンの取り扱いは注意すること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・レポート試験の不正も同じ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・出席点のある授業の出席不正も同じ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4F29A491-9391-0423-8B9E-E6DFAED53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64" y="3569558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2" y="345989"/>
            <a:ext cx="7138088" cy="63760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住所等の変更手続き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本人・実家住所、電話番号の変更は、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で自身で行う。怠った事による不利について救済されない。メールアドレスは、全学メールを利用し、常にチェックすること。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提出物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・レポートは主に</a:t>
            </a:r>
            <a:r>
              <a:rPr lang="en-US" altLang="ja-JP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PandA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での提出となる。期日を過ぎると受け付けられない。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・指定がある場合は、それに従うこと。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定期健康診断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で詳細を確認し、必ず受診すること。問診票は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Web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で提出すること。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海外渡航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渡航前に、「海外渡航届」を物理工学科事務室に提出すること。海外渡航中も全学メールのチェックは怠らないこと。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駐輪場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必ず指定場所に停めること。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 descr="住所変更">
            <a:extLst>
              <a:ext uri="{FF2B5EF4-FFF2-40B4-BE49-F238E27FC236}">
                <a16:creationId xmlns:a16="http://schemas.microsoft.com/office/drawing/2014/main" id="{C5F9C97C-7017-A5B9-8D7C-7BB1C404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097" y="3429000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0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C3D10B-B9C1-F188-00EF-4385652C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206"/>
            <a:ext cx="2807043" cy="1018832"/>
          </a:xfrm>
        </p:spPr>
        <p:txBody>
          <a:bodyPr/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連絡方法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1DC06-DFC1-B6D6-703D-CCD7C810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055"/>
            <a:ext cx="7860957" cy="3956350"/>
          </a:xfrm>
        </p:spPr>
        <p:txBody>
          <a:bodyPr>
            <a:normAutofit lnSpcReduction="10000"/>
          </a:bodyPr>
          <a:lstStyle/>
          <a:p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全学メール</a:t>
            </a:r>
            <a:endParaRPr kumimoji="1"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常にチェックすること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57200" lvl="1" indent="0">
              <a:buNone/>
            </a:pP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掲示板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物理系事務室前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桂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C3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棟入り口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KULASIS, </a:t>
            </a:r>
            <a:r>
              <a:rPr lang="en-US" altLang="ja-JP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PandA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レポートなどの提出も</a:t>
            </a:r>
            <a:r>
              <a:rPr lang="en-US" altLang="ja-JP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PandA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である場合がある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グループ配属説明会の連絡は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KULASIS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を用いて行う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7129B699-DD10-1714-89D9-0AEB6692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88" y="1357055"/>
            <a:ext cx="3794257" cy="25231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7D822F-49B9-87F0-3FFD-594E4FA50195}"/>
              </a:ext>
            </a:extLst>
          </p:cNvPr>
          <p:cNvSpPr txBox="1"/>
          <p:nvPr/>
        </p:nvSpPr>
        <p:spPr>
          <a:xfrm>
            <a:off x="838200" y="5500944"/>
            <a:ext cx="10792146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上の連絡の確認を行って生じた不利に関して救済されないので、こまめにチェックすること。試験後や休業期間は特に注意！</a:t>
            </a:r>
          </a:p>
        </p:txBody>
      </p:sp>
    </p:spTree>
    <p:extLst>
      <p:ext uri="{BB962C8B-B14F-4D97-AF65-F5344CB8AC3E}">
        <p14:creationId xmlns:p14="http://schemas.microsoft.com/office/powerpoint/2010/main" val="1100499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D359896-3371-B805-F615-4A105417C678}"/>
              </a:ext>
            </a:extLst>
          </p:cNvPr>
          <p:cNvSpPr txBox="1">
            <a:spLocks/>
          </p:cNvSpPr>
          <p:nvPr/>
        </p:nvSpPr>
        <p:spPr>
          <a:xfrm>
            <a:off x="634312" y="345989"/>
            <a:ext cx="7138088" cy="63760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違法薬物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危険ドラッグなどに手を出さない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人権の尊重と法令遵守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日常生活において公序良俗に反しない行動をする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飲酒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適量、運転しない、他者への強要をしない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詐欺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もうけ話に注意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交通事故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夜の歩行中やバイクの運転は特に注意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[SNS]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誹謗中傷を行わない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[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サークル活動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熱中症や事故に最大限の注意を払う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01D962C9-DC01-8C09-59A6-97B47333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45" y="1297460"/>
            <a:ext cx="3376949" cy="49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1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3|1.2|10.9|1.8|7.7|15.9|2.6|8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8806</TotalTime>
  <Words>1374</Words>
  <Application>Microsoft Macintosh PowerPoint</Application>
  <PresentationFormat>ワイド画面</PresentationFormat>
  <Paragraphs>181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MS Gothic</vt:lpstr>
      <vt:lpstr>游ゴシック</vt:lpstr>
      <vt:lpstr>游ゴシック Light</vt:lpstr>
      <vt:lpstr>Arial</vt:lpstr>
      <vt:lpstr>Wingdings</vt:lpstr>
      <vt:lpstr>Office テーマ</vt:lpstr>
      <vt:lpstr>原子核工学コース 2，3回生ガイダンス</vt:lpstr>
      <vt:lpstr>資料配付ページ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連絡方法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時間割</vt:lpstr>
      <vt:lpstr>選択必修</vt:lpstr>
      <vt:lpstr>インターンシップ</vt:lpstr>
      <vt:lpstr>インターンシップ単位認定</vt:lpstr>
      <vt:lpstr>院入試説明会</vt:lpstr>
      <vt:lpstr>図書関連</vt:lpstr>
      <vt:lpstr>学生実験</vt:lpstr>
      <vt:lpstr>連絡先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教務関連</dc:title>
  <dc:creator>小暮 兼三</dc:creator>
  <cp:lastModifiedBy>小暮 兼三</cp:lastModifiedBy>
  <cp:revision>130</cp:revision>
  <cp:lastPrinted>2024-03-22T00:13:47Z</cp:lastPrinted>
  <dcterms:created xsi:type="dcterms:W3CDTF">2023-04-03T02:13:47Z</dcterms:created>
  <dcterms:modified xsi:type="dcterms:W3CDTF">2025-03-29T04:44:11Z</dcterms:modified>
</cp:coreProperties>
</file>