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1" r:id="rId3"/>
    <p:sldId id="282" r:id="rId4"/>
    <p:sldId id="283" r:id="rId5"/>
    <p:sldId id="284" r:id="rId6"/>
    <p:sldId id="273" r:id="rId7"/>
    <p:sldId id="275" r:id="rId8"/>
    <p:sldId id="274" r:id="rId9"/>
    <p:sldId id="277" r:id="rId10"/>
    <p:sldId id="276" r:id="rId11"/>
    <p:sldId id="279" r:id="rId12"/>
    <p:sldId id="278" r:id="rId13"/>
    <p:sldId id="272" r:id="rId14"/>
    <p:sldId id="267" r:id="rId15"/>
    <p:sldId id="268" r:id="rId16"/>
    <p:sldId id="280" r:id="rId17"/>
    <p:sldId id="263" r:id="rId18"/>
    <p:sldId id="281" r:id="rId19"/>
    <p:sldId id="285" r:id="rId20"/>
    <p:sldId id="265" r:id="rId21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22"/>
    <p:restoredTop sz="94694"/>
  </p:normalViewPr>
  <p:slideViewPr>
    <p:cSldViewPr snapToGrid="0">
      <p:cViewPr varScale="1">
        <p:scale>
          <a:sx n="98" d="100"/>
          <a:sy n="98" d="100"/>
        </p:scale>
        <p:origin x="216" y="6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7AF53D6-BF77-4EAA-1822-45F2A413F3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0834642-9884-6BB6-632A-708B99BBCA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B5A68A3-E4FA-4ACD-3176-D7613284F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AAB84-8AA7-FD43-8099-73E56EDA68F1}" type="datetimeFigureOut">
              <a:rPr kumimoji="1" lang="ja-JP" altLang="en-US" smtClean="0"/>
              <a:t>2025/3/28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239D8F9-3757-1605-38B9-DFF747149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41038BA-63E7-A228-D966-FE39BE96A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D7E1-8B7F-D141-8A9F-0991AA7BDF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8649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06F413-BC6E-2582-0D01-D95E7B5EA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3E583F8-995C-4459-F1C2-A542B7688D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4A9C171-34BB-0C0A-35B4-D53FE644B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AAB84-8AA7-FD43-8099-73E56EDA68F1}" type="datetimeFigureOut">
              <a:rPr kumimoji="1" lang="ja-JP" altLang="en-US" smtClean="0"/>
              <a:t>2025/3/28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CB581C9-243B-CB61-3114-FB258C4CA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44702AD-AA65-82D4-8EBC-430F43421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D7E1-8B7F-D141-8A9F-0991AA7BDF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4254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B2C64B80-D94A-6CDD-F1AA-3081B52419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F00CBEC-6469-139A-531F-60648DEAF3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3414C22-05CA-8566-B68F-9B6004E60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AAB84-8AA7-FD43-8099-73E56EDA68F1}" type="datetimeFigureOut">
              <a:rPr kumimoji="1" lang="ja-JP" altLang="en-US" smtClean="0"/>
              <a:t>2025/3/28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A9A5876-26EC-DBD8-04C2-8726172A8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F104027-C105-636B-3458-5E245B13B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D7E1-8B7F-D141-8A9F-0991AA7BDF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4021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A06320E-2A3C-FC4A-866A-F1DCC79A2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12E07FB-DECC-8DCE-ABA0-B30260E25E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FB35AB1-D929-F4B8-12C2-281F9C0F1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AAB84-8AA7-FD43-8099-73E56EDA68F1}" type="datetimeFigureOut">
              <a:rPr kumimoji="1" lang="ja-JP" altLang="en-US" smtClean="0"/>
              <a:t>2025/3/28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678760D-6B18-EFDB-D5BE-76C5FCEB7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9F0AF43-1722-7B11-8696-FB122C047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D7E1-8B7F-D141-8A9F-0991AA7BDF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78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D593015-2D9A-8592-E608-D1A664579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CB80C82-012A-95EC-932F-DDB2453E47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126F395-A8A1-D081-18F7-F7E630062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AAB84-8AA7-FD43-8099-73E56EDA68F1}" type="datetimeFigureOut">
              <a:rPr kumimoji="1" lang="ja-JP" altLang="en-US" smtClean="0"/>
              <a:t>2025/3/28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DA2A093-B5A2-AF27-1E0D-44B093722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3A369A6-DD22-01C1-1CD5-6A65D8A28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D7E1-8B7F-D141-8A9F-0991AA7BDF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6308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2B1575A-670E-B461-BF1A-787BE3C33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3E620AA-B769-50AD-CA32-1FA1C68798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F283B2C-1FD3-A2FE-DB50-0938C9F5BE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A01EA45-D388-B1F9-97D5-FAE611A74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AAB84-8AA7-FD43-8099-73E56EDA68F1}" type="datetimeFigureOut">
              <a:rPr kumimoji="1" lang="ja-JP" altLang="en-US" smtClean="0"/>
              <a:t>2025/3/28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B092C68-6FB5-DE57-BA0B-F41F79A2D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2E7773F-8361-E6A9-4218-A203E243C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D7E1-8B7F-D141-8A9F-0991AA7BDF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2155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2FE8C9D-36FD-13F6-1614-7B9FABED6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A2BF621-2863-1D66-90BE-606A2012A8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E95C8F1-3442-FB28-18AC-C4D2EB8F35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D822F021-7E8E-950A-1868-6C472C229D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A78BD7B-7347-57EC-83E4-7E6D3F1345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211489D9-8820-298D-5E6E-2EA802362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AAB84-8AA7-FD43-8099-73E56EDA68F1}" type="datetimeFigureOut">
              <a:rPr kumimoji="1" lang="ja-JP" altLang="en-US" smtClean="0"/>
              <a:t>2025/3/28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B6D22B3-A399-51C0-AA6F-6CA53A753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F2B27BF6-9978-D0C7-5D86-6F112AD65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D7E1-8B7F-D141-8A9F-0991AA7BDF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8060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2B541AA-7A90-1AA8-7361-ED52A273E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215715E-085F-58DA-6670-FFFB17665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AAB84-8AA7-FD43-8099-73E56EDA68F1}" type="datetimeFigureOut">
              <a:rPr kumimoji="1" lang="ja-JP" altLang="en-US" smtClean="0"/>
              <a:t>2025/3/28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F9E479B-0888-3B19-B231-BF18D026C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4DD2A8D-6B4E-1146-963C-DA8843978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D7E1-8B7F-D141-8A9F-0991AA7BDF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4307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BFB8F10-157E-C91A-6363-54F6C0917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AAB84-8AA7-FD43-8099-73E56EDA68F1}" type="datetimeFigureOut">
              <a:rPr kumimoji="1" lang="ja-JP" altLang="en-US" smtClean="0"/>
              <a:t>2025/3/28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12BAFC5-B5EC-6A9D-ECA6-D27391B6A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89E78A2-3E60-E4C5-2C8B-8D83467C7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D7E1-8B7F-D141-8A9F-0991AA7BDF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0752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EC6F9CB-C835-3453-5DB3-761354877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809FAB4-6C60-83E3-C978-F89F4DBD25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07EB29A-0639-AF6C-DCFD-960E947794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EB455E1-7D4A-9578-6E74-A3625B7AF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AAB84-8AA7-FD43-8099-73E56EDA68F1}" type="datetimeFigureOut">
              <a:rPr kumimoji="1" lang="ja-JP" altLang="en-US" smtClean="0"/>
              <a:t>2025/3/28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6DB9D1C-51D2-61B9-9DBE-D03A11865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B5D361F-865D-5881-BBF6-A6762AD50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D7E1-8B7F-D141-8A9F-0991AA7BDF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3828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B3C9E97-E801-27ED-6E5F-B9EF71215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5CAC462F-6CD9-C638-D383-5B385263CD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58B74E2-6A36-F6A5-866B-093168F53F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02772F5-E98A-4DBA-260A-BF8432F2B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AAB84-8AA7-FD43-8099-73E56EDA68F1}" type="datetimeFigureOut">
              <a:rPr kumimoji="1" lang="ja-JP" altLang="en-US" smtClean="0"/>
              <a:t>2025/3/28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80926C8-45E8-212E-C992-BDFAA2E31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C092BE7-FD02-E2DB-872B-84C2DA177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D7E1-8B7F-D141-8A9F-0991AA7BDF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6872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990F406F-5A57-9177-24C0-046EB9149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1EEB612-6F26-A201-7531-5841C5B7F7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8CBC7AA-3D68-7100-EA1C-B31B615771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AAB84-8AA7-FD43-8099-73E56EDA68F1}" type="datetimeFigureOut">
              <a:rPr kumimoji="1" lang="ja-JP" altLang="en-US" smtClean="0"/>
              <a:t>2025/3/28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2752E56-BA7B-4004-8F13-6CCF67F0B0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2108B17-366A-C621-440F-DAC2676B02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2D7E1-8B7F-D141-8A9F-0991AA7BDF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4184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educom@nucleng.kyoto-u.ac.jp" TargetMode="External"/><Relationship Id="rId2" Type="http://schemas.openxmlformats.org/officeDocument/2006/relationships/hyperlink" Target="mailto:head@nucleng.Kyoto-u.ac.jp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>
            <a:extLst>
              <a:ext uri="{FF2B5EF4-FFF2-40B4-BE49-F238E27FC236}">
                <a16:creationId xmlns:a16="http://schemas.microsoft.com/office/drawing/2014/main" id="{063A1774-BF28-2249-1BA7-CFB9F4ED6B03}"/>
              </a:ext>
            </a:extLst>
          </p:cNvPr>
          <p:cNvSpPr txBox="1">
            <a:spLocks/>
          </p:cNvSpPr>
          <p:nvPr/>
        </p:nvSpPr>
        <p:spPr>
          <a:xfrm>
            <a:off x="1524000" y="2113005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ja-JP" altLang="en-US">
                <a:latin typeface="MS Gothic" panose="020B0609070205080204" pitchFamily="49" charset="-128"/>
                <a:ea typeface="MS Gothic" panose="020B0609070205080204" pitchFamily="49" charset="-128"/>
              </a:rPr>
              <a:t>原子核工学コース</a:t>
            </a:r>
            <a:br>
              <a:rPr lang="en-US" altLang="ja-JP" dirty="0">
                <a:latin typeface="MS Gothic" panose="020B0609070205080204" pitchFamily="49" charset="-128"/>
                <a:ea typeface="MS Gothic" panose="020B0609070205080204" pitchFamily="49" charset="-128"/>
              </a:rPr>
            </a:br>
            <a:r>
              <a:rPr lang="en-US" altLang="ja-JP" dirty="0">
                <a:latin typeface="MS Gothic" panose="020B0609070205080204" pitchFamily="49" charset="-128"/>
                <a:ea typeface="MS Gothic" panose="020B0609070205080204" pitchFamily="49" charset="-128"/>
              </a:rPr>
              <a:t>B4,M1</a:t>
            </a:r>
            <a:r>
              <a:rPr lang="ja-JP" altLang="en-US">
                <a:latin typeface="MS Gothic" panose="020B0609070205080204" pitchFamily="49" charset="-128"/>
                <a:ea typeface="MS Gothic" panose="020B0609070205080204" pitchFamily="49" charset="-128"/>
              </a:rPr>
              <a:t>ガイダンス</a:t>
            </a:r>
          </a:p>
        </p:txBody>
      </p:sp>
    </p:spTree>
    <p:extLst>
      <p:ext uri="{BB962C8B-B14F-4D97-AF65-F5344CB8AC3E}">
        <p14:creationId xmlns:p14="http://schemas.microsoft.com/office/powerpoint/2010/main" val="1743100299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>
            <a:extLst>
              <a:ext uri="{FF2B5EF4-FFF2-40B4-BE49-F238E27FC236}">
                <a16:creationId xmlns:a16="http://schemas.microsoft.com/office/drawing/2014/main" id="{9D359896-3371-B805-F615-4A105417C678}"/>
              </a:ext>
            </a:extLst>
          </p:cNvPr>
          <p:cNvSpPr txBox="1">
            <a:spLocks/>
          </p:cNvSpPr>
          <p:nvPr/>
        </p:nvSpPr>
        <p:spPr>
          <a:xfrm>
            <a:off x="1290631" y="2001794"/>
            <a:ext cx="4805369" cy="285441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ja-JP" sz="2400" dirty="0">
                <a:latin typeface="MS Gothic" panose="020B0609070205080204" pitchFamily="49" charset="-128"/>
                <a:ea typeface="MS Gothic" panose="020B0609070205080204" pitchFamily="49" charset="-128"/>
              </a:rPr>
              <a:t>[</a:t>
            </a: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公正な学術活動の啓発</a:t>
            </a:r>
            <a:r>
              <a:rPr lang="en-US" altLang="ja-JP" sz="2400" dirty="0">
                <a:latin typeface="MS Gothic" panose="020B0609070205080204" pitchFamily="49" charset="-128"/>
                <a:ea typeface="MS Gothic" panose="020B0609070205080204" pitchFamily="49" charset="-128"/>
              </a:rPr>
              <a:t>]</a:t>
            </a:r>
          </a:p>
          <a:p>
            <a:pPr>
              <a:lnSpc>
                <a:spcPct val="120000"/>
              </a:lnSpc>
            </a:pP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・ねつ造</a:t>
            </a:r>
            <a:endParaRPr lang="en-US" altLang="ja-JP" sz="2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・改ざん</a:t>
            </a:r>
            <a:endParaRPr lang="en-US" altLang="ja-JP" sz="2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・盗用</a:t>
            </a:r>
            <a:endParaRPr lang="en-US" altLang="ja-JP" sz="2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・研究結果を発表しない</a:t>
            </a:r>
            <a:endParaRPr lang="en-US" altLang="ja-JP" sz="2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・結果の一部のみを発表する</a:t>
            </a:r>
            <a:endParaRPr lang="en-US" altLang="ja-JP" sz="2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pic>
        <p:nvPicPr>
          <p:cNvPr id="2" name="図 1" descr="ゲームのキャラクター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6E4FEB62-80F3-F95E-CA4D-6B6C4A8CC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04799"/>
            <a:ext cx="5526158" cy="5526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9022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>
            <a:extLst>
              <a:ext uri="{FF2B5EF4-FFF2-40B4-BE49-F238E27FC236}">
                <a16:creationId xmlns:a16="http://schemas.microsoft.com/office/drawing/2014/main" id="{9D359896-3371-B805-F615-4A105417C678}"/>
              </a:ext>
            </a:extLst>
          </p:cNvPr>
          <p:cNvSpPr txBox="1">
            <a:spLocks/>
          </p:cNvSpPr>
          <p:nvPr/>
        </p:nvSpPr>
        <p:spPr>
          <a:xfrm>
            <a:off x="776355" y="1793575"/>
            <a:ext cx="5319645" cy="327085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ja-JP" sz="2400" dirty="0">
                <a:latin typeface="MS Gothic" panose="020B0609070205080204" pitchFamily="49" charset="-128"/>
                <a:ea typeface="MS Gothic" panose="020B0609070205080204" pitchFamily="49" charset="-128"/>
              </a:rPr>
              <a:t>[</a:t>
            </a: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安全について</a:t>
            </a:r>
            <a:r>
              <a:rPr lang="en-US" altLang="ja-JP" sz="2400" dirty="0">
                <a:latin typeface="MS Gothic" panose="020B0609070205080204" pitchFamily="49" charset="-128"/>
                <a:ea typeface="MS Gothic" panose="020B0609070205080204" pitchFamily="49" charset="-128"/>
              </a:rPr>
              <a:t>]</a:t>
            </a:r>
          </a:p>
          <a:p>
            <a:pPr>
              <a:lnSpc>
                <a:spcPct val="120000"/>
              </a:lnSpc>
            </a:pP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・ヒヤリハットを閲覧</a:t>
            </a:r>
            <a:endParaRPr lang="en-US" altLang="ja-JP" sz="2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・学研災・学研賠は必ず加入</a:t>
            </a:r>
            <a:endParaRPr lang="en-US" altLang="ja-JP" sz="2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・ハインリッヒの法則「</a:t>
            </a:r>
            <a:r>
              <a:rPr lang="en-US" altLang="ja-JP" sz="2400" dirty="0">
                <a:latin typeface="MS Gothic" panose="020B0609070205080204" pitchFamily="49" charset="-128"/>
                <a:ea typeface="MS Gothic" panose="020B0609070205080204" pitchFamily="49" charset="-128"/>
              </a:rPr>
              <a:t>1</a:t>
            </a: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つの重大事故の背後には</a:t>
            </a:r>
            <a:r>
              <a:rPr lang="en-US" altLang="ja-JP" sz="2400" dirty="0">
                <a:latin typeface="MS Gothic" panose="020B0609070205080204" pitchFamily="49" charset="-128"/>
                <a:ea typeface="MS Gothic" panose="020B0609070205080204" pitchFamily="49" charset="-128"/>
              </a:rPr>
              <a:t>29</a:t>
            </a: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の軽微な事故があり、その背景には</a:t>
            </a:r>
            <a:r>
              <a:rPr lang="en-US" altLang="ja-JP" sz="2400" dirty="0">
                <a:latin typeface="MS Gothic" panose="020B0609070205080204" pitchFamily="49" charset="-128"/>
                <a:ea typeface="MS Gothic" panose="020B0609070205080204" pitchFamily="49" charset="-128"/>
              </a:rPr>
              <a:t>300</a:t>
            </a: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の異常（ヒヤリ・ハット）が存在する」</a:t>
            </a:r>
            <a:endParaRPr lang="en-US" altLang="ja-JP" sz="2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・傷害のほとんどは防ぐことが出来る</a:t>
            </a:r>
            <a:endParaRPr lang="en-US" altLang="ja-JP" sz="2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pic>
        <p:nvPicPr>
          <p:cNvPr id="2" name="図 1" descr="アイコン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04870078-CB3F-FD81-6665-F1F8525BA7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2824" y="1361660"/>
            <a:ext cx="4873254" cy="387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3753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>
            <a:extLst>
              <a:ext uri="{FF2B5EF4-FFF2-40B4-BE49-F238E27FC236}">
                <a16:creationId xmlns:a16="http://schemas.microsoft.com/office/drawing/2014/main" id="{9D359896-3371-B805-F615-4A105417C678}"/>
              </a:ext>
            </a:extLst>
          </p:cNvPr>
          <p:cNvSpPr txBox="1">
            <a:spLocks/>
          </p:cNvSpPr>
          <p:nvPr/>
        </p:nvSpPr>
        <p:spPr>
          <a:xfrm>
            <a:off x="689269" y="716078"/>
            <a:ext cx="5810385" cy="5536441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ja-JP" sz="2400" dirty="0">
                <a:latin typeface="MS Gothic" panose="020B0609070205080204" pitchFamily="49" charset="-128"/>
                <a:ea typeface="MS Gothic" panose="020B0609070205080204" pitchFamily="49" charset="-128"/>
              </a:rPr>
              <a:t>[</a:t>
            </a: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コース紹介</a:t>
            </a:r>
            <a:r>
              <a:rPr lang="en-US" altLang="ja-JP" sz="2400" dirty="0">
                <a:latin typeface="MS Gothic" panose="020B0609070205080204" pitchFamily="49" charset="-128"/>
                <a:ea typeface="MS Gothic" panose="020B0609070205080204" pitchFamily="49" charset="-128"/>
              </a:rPr>
              <a:t>]</a:t>
            </a:r>
          </a:p>
          <a:p>
            <a:pPr>
              <a:lnSpc>
                <a:spcPct val="120000"/>
              </a:lnSpc>
            </a:pPr>
            <a:r>
              <a:rPr lang="en-US" altLang="ja-JP" sz="2400" dirty="0">
                <a:latin typeface="MS Gothic" panose="020B0609070205080204" pitchFamily="49" charset="-128"/>
                <a:ea typeface="MS Gothic" panose="020B0609070205080204" pitchFamily="49" charset="-128"/>
              </a:rPr>
              <a:t>4</a:t>
            </a: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つのグループに分かれ、桂・宇治・熊取で実験・シミュレーション・理論の教育研究を行っている</a:t>
            </a:r>
            <a:endParaRPr lang="en-US" altLang="ja-JP" sz="2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>
              <a:lnSpc>
                <a:spcPct val="120000"/>
              </a:lnSpc>
            </a:pPr>
            <a:endParaRPr lang="en-US" altLang="ja-JP" sz="2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2400" dirty="0">
                <a:latin typeface="MS Gothic" panose="020B0609070205080204" pitchFamily="49" charset="-128"/>
                <a:ea typeface="MS Gothic" panose="020B0609070205080204" pitchFamily="49" charset="-128"/>
              </a:rPr>
              <a:t>[</a:t>
            </a: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同窓会</a:t>
            </a:r>
            <a:r>
              <a:rPr lang="en-US" altLang="ja-JP" sz="2400" dirty="0">
                <a:latin typeface="MS Gothic" panose="020B0609070205080204" pitchFamily="49" charset="-128"/>
                <a:ea typeface="MS Gothic" panose="020B0609070205080204" pitchFamily="49" charset="-128"/>
              </a:rPr>
              <a:t>]</a:t>
            </a:r>
          </a:p>
          <a:p>
            <a:pPr>
              <a:lnSpc>
                <a:spcPct val="120000"/>
              </a:lnSpc>
            </a:pP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「けしの実会」という同窓会があります</a:t>
            </a:r>
            <a:endParaRPr lang="en-US" altLang="ja-JP" sz="2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>
              <a:lnSpc>
                <a:spcPct val="120000"/>
              </a:lnSpc>
            </a:pPr>
            <a:endParaRPr lang="en-US" altLang="ja-JP" sz="2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2400" dirty="0">
                <a:latin typeface="MS Gothic" panose="020B0609070205080204" pitchFamily="49" charset="-128"/>
                <a:ea typeface="MS Gothic" panose="020B0609070205080204" pitchFamily="49" charset="-128"/>
              </a:rPr>
              <a:t>[</a:t>
            </a: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講義</a:t>
            </a:r>
            <a:r>
              <a:rPr lang="en-US" altLang="ja-JP" sz="2400" dirty="0">
                <a:latin typeface="MS Gothic" panose="020B0609070205080204" pitchFamily="49" charset="-128"/>
                <a:ea typeface="MS Gothic" panose="020B0609070205080204" pitchFamily="49" charset="-128"/>
              </a:rPr>
              <a:t>]</a:t>
            </a:r>
          </a:p>
          <a:p>
            <a:pPr>
              <a:lnSpc>
                <a:spcPct val="120000"/>
              </a:lnSpc>
            </a:pP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実験科目の履修を強く勧める。</a:t>
            </a:r>
            <a:r>
              <a:rPr lang="en-US" altLang="ja-JP" sz="2400" dirty="0">
                <a:latin typeface="MS Gothic" panose="020B0609070205080204" pitchFamily="49" charset="-128"/>
                <a:ea typeface="MS Gothic" panose="020B0609070205080204" pitchFamily="49" charset="-128"/>
              </a:rPr>
              <a:t>M1</a:t>
            </a: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の間に卒業単位はそろえておくこと</a:t>
            </a:r>
            <a:endParaRPr lang="en-US" altLang="ja-JP" sz="2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>
              <a:lnSpc>
                <a:spcPct val="120000"/>
              </a:lnSpc>
            </a:pPr>
            <a:endParaRPr lang="en-US" altLang="ja-JP" sz="2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2400" dirty="0">
                <a:latin typeface="MS Gothic" panose="020B0609070205080204" pitchFamily="49" charset="-128"/>
                <a:ea typeface="MS Gothic" panose="020B0609070205080204" pitchFamily="49" charset="-128"/>
              </a:rPr>
              <a:t>[</a:t>
            </a: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グループ配属</a:t>
            </a:r>
            <a:r>
              <a:rPr lang="en-US" altLang="ja-JP" sz="2400" dirty="0">
                <a:latin typeface="MS Gothic" panose="020B0609070205080204" pitchFamily="49" charset="-128"/>
                <a:ea typeface="MS Gothic" panose="020B0609070205080204" pitchFamily="49" charset="-128"/>
              </a:rPr>
              <a:t>]</a:t>
            </a:r>
          </a:p>
          <a:p>
            <a:pPr>
              <a:lnSpc>
                <a:spcPct val="120000"/>
              </a:lnSpc>
            </a:pP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本日行う</a:t>
            </a:r>
            <a:endParaRPr lang="en-US" altLang="ja-JP" sz="2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pic>
        <p:nvPicPr>
          <p:cNvPr id="2" name="図 1" descr="写真, 多い, 覆い, 異なる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BE7E7836-6FD6-0EBE-8CF3-A4FE07AC69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8800" y="1608084"/>
            <a:ext cx="3993931" cy="3993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1743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55A2B0E-4BE3-ED97-55B7-868DAC9C7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695" y="1143601"/>
            <a:ext cx="2040924" cy="1325563"/>
          </a:xfrm>
        </p:spPr>
        <p:txBody>
          <a:bodyPr/>
          <a:lstStyle/>
          <a:p>
            <a:r>
              <a:rPr kumimoji="1" lang="ja-JP" altLang="en-US">
                <a:latin typeface="MS Gothic" panose="020B0609070205080204" pitchFamily="49" charset="-128"/>
                <a:ea typeface="MS Gothic" panose="020B0609070205080204" pitchFamily="49" charset="-128"/>
              </a:rPr>
              <a:t>時間割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337AFE4-F81A-75BB-925C-86EC067903F5}"/>
              </a:ext>
            </a:extLst>
          </p:cNvPr>
          <p:cNvSpPr txBox="1"/>
          <p:nvPr/>
        </p:nvSpPr>
        <p:spPr>
          <a:xfrm>
            <a:off x="335617" y="2808974"/>
            <a:ext cx="3469080" cy="1574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ja-JP" altLang="en-US" sz="2800">
                <a:solidFill>
                  <a:schemeClr val="accent6">
                    <a:lumMod val="50000"/>
                  </a:schemeClr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　時間割は、右図の</a:t>
            </a:r>
            <a:r>
              <a:rPr kumimoji="1" lang="en-US" altLang="ja-JP" sz="2800" dirty="0">
                <a:solidFill>
                  <a:schemeClr val="accent6">
                    <a:lumMod val="50000"/>
                  </a:schemeClr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pdf</a:t>
            </a:r>
            <a:r>
              <a:rPr kumimoji="1" lang="ja-JP" altLang="en-US" sz="2800">
                <a:solidFill>
                  <a:schemeClr val="accent6">
                    <a:lumMod val="50000"/>
                  </a:schemeClr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ファイルが、資料配付ページにある。</a:t>
            </a:r>
          </a:p>
        </p:txBody>
      </p:sp>
      <p:pic>
        <p:nvPicPr>
          <p:cNvPr id="3" name="図 2" descr="グラフィカル ユーザー インターフェイス, アプリケーショ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CE546314-D522-427D-BD9A-E8B6EC7A0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3377" y="1507999"/>
            <a:ext cx="6187856" cy="417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504552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55A2B0E-4BE3-ED97-55B7-868DAC9C7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>
                <a:latin typeface="MS Gothic" panose="020B0609070205080204" pitchFamily="49" charset="-128"/>
                <a:ea typeface="MS Gothic" panose="020B0609070205080204" pitchFamily="49" charset="-128"/>
              </a:rPr>
              <a:t>原子核工学最前線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337AFE4-F81A-75BB-925C-86EC067903F5}"/>
              </a:ext>
            </a:extLst>
          </p:cNvPr>
          <p:cNvSpPr txBox="1"/>
          <p:nvPr/>
        </p:nvSpPr>
        <p:spPr>
          <a:xfrm>
            <a:off x="515147" y="1981071"/>
            <a:ext cx="6256356" cy="3683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ja-JP" altLang="en-US" sz="2800">
                <a:solidFill>
                  <a:schemeClr val="accent6">
                    <a:lumMod val="50000"/>
                  </a:schemeClr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　外部講師を招聘して行う「原子核工学最前線」の受講を勧める。資料は資料ダウンロードページからダウンロードすること。</a:t>
            </a:r>
            <a:endParaRPr kumimoji="1" lang="en-US" altLang="ja-JP" sz="2800" dirty="0">
              <a:solidFill>
                <a:schemeClr val="accent6">
                  <a:lumMod val="50000"/>
                </a:schemeClr>
              </a:solidFill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800">
                <a:solidFill>
                  <a:schemeClr val="accent6">
                    <a:lumMod val="50000"/>
                  </a:schemeClr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　出席が採点に影響する科目であるので、</a:t>
            </a:r>
            <a:r>
              <a:rPr lang="ja-JP" altLang="en-US" sz="280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出席の不正は前期科目の履修資格を失う</a:t>
            </a:r>
            <a:r>
              <a:rPr lang="ja-JP" altLang="en-US" sz="2800">
                <a:solidFill>
                  <a:schemeClr val="accent6">
                    <a:lumMod val="50000"/>
                  </a:schemeClr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。絶対に行わないこと。</a:t>
            </a:r>
            <a:endParaRPr kumimoji="1" lang="ja-JP" altLang="en-US" sz="2800">
              <a:solidFill>
                <a:schemeClr val="accent6">
                  <a:lumMod val="50000"/>
                </a:schemeClr>
              </a:solidFill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pic>
        <p:nvPicPr>
          <p:cNvPr id="4" name="図 3" descr="レゴ, おもちゃ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74A9E5CC-5A31-CFB0-AFE9-67A422299C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0732" y="1690688"/>
            <a:ext cx="4724138" cy="314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6614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55A2B0E-4BE3-ED97-55B7-868DAC9C7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349" y="1138830"/>
            <a:ext cx="5001397" cy="1134813"/>
          </a:xfrm>
        </p:spPr>
        <p:txBody>
          <a:bodyPr>
            <a:normAutofit/>
          </a:bodyPr>
          <a:lstStyle/>
          <a:p>
            <a:r>
              <a:rPr kumimoji="1" lang="ja-JP" altLang="en-US">
                <a:latin typeface="MS Gothic" panose="020B0609070205080204" pitchFamily="49" charset="-128"/>
                <a:ea typeface="MS Gothic" panose="020B0609070205080204" pitchFamily="49" charset="-128"/>
              </a:rPr>
              <a:t>履修モデル（</a:t>
            </a:r>
            <a:r>
              <a:rPr kumimoji="1" lang="en-US" altLang="ja-JP" dirty="0">
                <a:latin typeface="MS Gothic" panose="020B0609070205080204" pitchFamily="49" charset="-128"/>
                <a:ea typeface="MS Gothic" panose="020B0609070205080204" pitchFamily="49" charset="-128"/>
              </a:rPr>
              <a:t>M1</a:t>
            </a:r>
            <a:r>
              <a:rPr kumimoji="1" lang="ja-JP" altLang="en-US">
                <a:latin typeface="MS Gothic" panose="020B0609070205080204" pitchFamily="49" charset="-128"/>
                <a:ea typeface="MS Gothic" panose="020B0609070205080204" pitchFamily="49" charset="-128"/>
              </a:rPr>
              <a:t>）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337AFE4-F81A-75BB-925C-86EC067903F5}"/>
              </a:ext>
            </a:extLst>
          </p:cNvPr>
          <p:cNvSpPr txBox="1"/>
          <p:nvPr/>
        </p:nvSpPr>
        <p:spPr>
          <a:xfrm>
            <a:off x="533202" y="3104152"/>
            <a:ext cx="6575505" cy="2091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ja-JP" altLang="en-US" sz="2800">
                <a:solidFill>
                  <a:schemeClr val="accent6">
                    <a:lumMod val="50000"/>
                  </a:schemeClr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　資料配付ページに履修モデルの資料がある</a:t>
            </a:r>
            <a:r>
              <a:rPr lang="ja-JP" altLang="en-US" sz="2800">
                <a:solidFill>
                  <a:schemeClr val="accent6">
                    <a:lumMod val="50000"/>
                  </a:schemeClr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。必ず見ておくこと。</a:t>
            </a:r>
            <a:r>
              <a:rPr lang="ja-JP" altLang="en-US" sz="280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コア科目、メジャー科目などの区分にも注意すること。</a:t>
            </a:r>
            <a:endParaRPr kumimoji="1" lang="ja-JP" altLang="en-US" sz="2800">
              <a:solidFill>
                <a:srgbClr val="FF0000"/>
              </a:solidFill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pic>
        <p:nvPicPr>
          <p:cNvPr id="4" name="図 3" descr="文字の書かれた紙&#10;&#10;中程度の精度で自動的に生成された説明">
            <a:extLst>
              <a:ext uri="{FF2B5EF4-FFF2-40B4-BE49-F238E27FC236}">
                <a16:creationId xmlns:a16="http://schemas.microsoft.com/office/drawing/2014/main" id="{54FB19A3-9BBE-465A-58C2-2659DF0A63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2379" y="340814"/>
            <a:ext cx="4366419" cy="617637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27340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BE1D9AA-0FBF-1058-2C94-5AEDC4179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197" y="242526"/>
            <a:ext cx="10515600" cy="1325563"/>
          </a:xfrm>
        </p:spPr>
        <p:txBody>
          <a:bodyPr/>
          <a:lstStyle/>
          <a:p>
            <a:r>
              <a:rPr kumimoji="1" lang="ja-JP" altLang="en-US">
                <a:latin typeface="MS Gothic" panose="020B0609070205080204" pitchFamily="49" charset="-128"/>
                <a:ea typeface="MS Gothic" panose="020B0609070205080204" pitchFamily="49" charset="-128"/>
              </a:rPr>
              <a:t>インターンシップ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8C679E5-BA40-C69E-1459-2A16CD269D6C}"/>
              </a:ext>
            </a:extLst>
          </p:cNvPr>
          <p:cNvSpPr txBox="1"/>
          <p:nvPr/>
        </p:nvSpPr>
        <p:spPr>
          <a:xfrm>
            <a:off x="515146" y="1536226"/>
            <a:ext cx="11013707" cy="540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800">
                <a:solidFill>
                  <a:schemeClr val="accent6">
                    <a:lumMod val="50000"/>
                  </a:schemeClr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詳しい解説動画がダウンロードページにあるので必ず閲覧すること</a:t>
            </a:r>
            <a:endParaRPr kumimoji="1" lang="ja-JP" altLang="en-US" sz="2800">
              <a:solidFill>
                <a:schemeClr val="accent6">
                  <a:lumMod val="50000"/>
                </a:schemeClr>
              </a:solidFill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13" name="タイトル 1">
            <a:extLst>
              <a:ext uri="{FF2B5EF4-FFF2-40B4-BE49-F238E27FC236}">
                <a16:creationId xmlns:a16="http://schemas.microsoft.com/office/drawing/2014/main" id="{AE7B6AA5-30B2-F8DF-52E0-15119424A5B0}"/>
              </a:ext>
            </a:extLst>
          </p:cNvPr>
          <p:cNvSpPr txBox="1">
            <a:spLocks/>
          </p:cNvSpPr>
          <p:nvPr/>
        </p:nvSpPr>
        <p:spPr>
          <a:xfrm>
            <a:off x="867843" y="2685069"/>
            <a:ext cx="5736245" cy="3534646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ja-JP" sz="2400" dirty="0">
                <a:latin typeface="MS Gothic" panose="020B0609070205080204" pitchFamily="49" charset="-128"/>
                <a:ea typeface="MS Gothic" panose="020B0609070205080204" pitchFamily="49" charset="-128"/>
              </a:rPr>
              <a:t>[</a:t>
            </a: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インターンシップ参加届</a:t>
            </a:r>
            <a:r>
              <a:rPr lang="en-US" altLang="ja-JP" sz="2400" dirty="0">
                <a:latin typeface="MS Gothic" panose="020B0609070205080204" pitchFamily="49" charset="-128"/>
                <a:ea typeface="MS Gothic" panose="020B0609070205080204" pitchFamily="49" charset="-128"/>
              </a:rPr>
              <a:t>]</a:t>
            </a:r>
          </a:p>
          <a:p>
            <a:pPr>
              <a:lnSpc>
                <a:spcPct val="120000"/>
              </a:lnSpc>
            </a:pP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・全員提出</a:t>
            </a:r>
            <a:endParaRPr lang="en-US" altLang="ja-JP" sz="2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・提出先が状況や学年で異なるため、動画や資料をよく読むこと</a:t>
            </a:r>
            <a:endParaRPr lang="en-US" altLang="ja-JP" sz="2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>
              <a:lnSpc>
                <a:spcPct val="120000"/>
              </a:lnSpc>
            </a:pPr>
            <a:endParaRPr lang="en-US" altLang="ja-JP" sz="2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2400" dirty="0">
                <a:latin typeface="MS Gothic" panose="020B0609070205080204" pitchFamily="49" charset="-128"/>
                <a:ea typeface="MS Gothic" panose="020B0609070205080204" pitchFamily="49" charset="-128"/>
              </a:rPr>
              <a:t>[</a:t>
            </a: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保険</a:t>
            </a:r>
            <a:r>
              <a:rPr lang="en-US" altLang="ja-JP" sz="2400" dirty="0">
                <a:latin typeface="MS Gothic" panose="020B0609070205080204" pitchFamily="49" charset="-128"/>
                <a:ea typeface="MS Gothic" panose="020B0609070205080204" pitchFamily="49" charset="-128"/>
              </a:rPr>
              <a:t>]</a:t>
            </a:r>
          </a:p>
          <a:p>
            <a:pPr>
              <a:lnSpc>
                <a:spcPct val="120000"/>
              </a:lnSpc>
            </a:pP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・大学が認めるインターンシップは、学研災・学研賠が適用される</a:t>
            </a:r>
            <a:endParaRPr lang="en-US" altLang="ja-JP" sz="2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・それ以外に参加したい場合は、任意保険に加入する</a:t>
            </a:r>
            <a:endParaRPr lang="en-US" altLang="ja-JP" sz="2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1DF37350-8985-7972-BF72-BC47589C21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1224" y="2289310"/>
            <a:ext cx="3350606" cy="432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0613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BE1D9AA-0FBF-1058-2C94-5AEDC4179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197" y="242526"/>
            <a:ext cx="10515600" cy="1325563"/>
          </a:xfrm>
        </p:spPr>
        <p:txBody>
          <a:bodyPr/>
          <a:lstStyle/>
          <a:p>
            <a:r>
              <a:rPr kumimoji="1" lang="ja-JP" altLang="en-US">
                <a:latin typeface="MS Gothic" panose="020B0609070205080204" pitchFamily="49" charset="-128"/>
                <a:ea typeface="MS Gothic" panose="020B0609070205080204" pitchFamily="49" charset="-128"/>
              </a:rPr>
              <a:t>インターンシップ単位認定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8C679E5-BA40-C69E-1459-2A16CD269D6C}"/>
              </a:ext>
            </a:extLst>
          </p:cNvPr>
          <p:cNvSpPr txBox="1"/>
          <p:nvPr/>
        </p:nvSpPr>
        <p:spPr>
          <a:xfrm>
            <a:off x="764197" y="1686394"/>
            <a:ext cx="11013707" cy="540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en-US" altLang="ja-JP" sz="2800" dirty="0">
                <a:solidFill>
                  <a:schemeClr val="accent6">
                    <a:lumMod val="50000"/>
                  </a:schemeClr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2</a:t>
            </a:r>
            <a:r>
              <a:rPr kumimoji="1" lang="ja-JP" altLang="en-US" sz="2800">
                <a:solidFill>
                  <a:schemeClr val="accent6">
                    <a:lumMod val="50000"/>
                  </a:schemeClr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単位、後期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9E3C672-2C95-ADF8-7E11-DC2CA15EDBEB}"/>
              </a:ext>
            </a:extLst>
          </p:cNvPr>
          <p:cNvSpPr txBox="1"/>
          <p:nvPr/>
        </p:nvSpPr>
        <p:spPr>
          <a:xfrm>
            <a:off x="1660593" y="3933472"/>
            <a:ext cx="3126880" cy="540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ja-JP" altLang="en-US" sz="2800">
                <a:solidFill>
                  <a:srgbClr val="7030A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インターンシップ</a:t>
            </a: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16DFABE0-B86D-F1C4-0849-9BBCF4F2A43C}"/>
              </a:ext>
            </a:extLst>
          </p:cNvPr>
          <p:cNvGrpSpPr/>
          <p:nvPr/>
        </p:nvGrpSpPr>
        <p:grpSpPr>
          <a:xfrm>
            <a:off x="5932912" y="3580538"/>
            <a:ext cx="4598495" cy="1098378"/>
            <a:chOff x="7183530" y="3626708"/>
            <a:chExt cx="4598495" cy="1098378"/>
          </a:xfrm>
        </p:grpSpPr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82876DBF-405D-2A97-9703-D1682F87AA93}"/>
                </a:ext>
              </a:extLst>
            </p:cNvPr>
            <p:cNvSpPr txBox="1"/>
            <p:nvPr/>
          </p:nvSpPr>
          <p:spPr>
            <a:xfrm>
              <a:off x="8655145" y="3626708"/>
              <a:ext cx="3126880" cy="10983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kumimoji="1" lang="ja-JP" altLang="en-US" sz="2800">
                  <a:solidFill>
                    <a:srgbClr val="7030A0"/>
                  </a:solidFill>
                  <a:latin typeface="MS Gothic" panose="020B0609070205080204" pitchFamily="49" charset="-128"/>
                  <a:ea typeface="MS Gothic" panose="020B0609070205080204" pitchFamily="49" charset="-128"/>
                </a:rPr>
                <a:t>後期履修登録</a:t>
              </a:r>
              <a:endParaRPr kumimoji="1" lang="en-US" altLang="ja-JP" sz="2800" dirty="0">
                <a:solidFill>
                  <a:srgbClr val="7030A0"/>
                </a:solidFill>
                <a:latin typeface="MS Gothic" panose="020B0609070205080204" pitchFamily="49" charset="-128"/>
                <a:ea typeface="MS Gothic" panose="020B0609070205080204" pitchFamily="49" charset="-128"/>
              </a:endParaRPr>
            </a:p>
            <a:p>
              <a:pPr>
                <a:lnSpc>
                  <a:spcPct val="120000"/>
                </a:lnSpc>
              </a:pPr>
              <a:r>
                <a:rPr lang="ja-JP" altLang="en-US" sz="2800">
                  <a:solidFill>
                    <a:srgbClr val="7030A0"/>
                  </a:solidFill>
                  <a:latin typeface="MS Gothic" panose="020B0609070205080204" pitchFamily="49" charset="-128"/>
                  <a:ea typeface="MS Gothic" panose="020B0609070205080204" pitchFamily="49" charset="-128"/>
                </a:rPr>
                <a:t>報告書類提出</a:t>
              </a:r>
              <a:endParaRPr kumimoji="1" lang="ja-JP" altLang="en-US" sz="2800">
                <a:solidFill>
                  <a:srgbClr val="7030A0"/>
                </a:solidFill>
                <a:latin typeface="MS Gothic" panose="020B0609070205080204" pitchFamily="49" charset="-128"/>
                <a:ea typeface="MS Gothic" panose="020B0609070205080204" pitchFamily="49" charset="-128"/>
              </a:endParaRPr>
            </a:p>
          </p:txBody>
        </p:sp>
        <p:sp>
          <p:nvSpPr>
            <p:cNvPr id="10" name="右矢印 9">
              <a:extLst>
                <a:ext uri="{FF2B5EF4-FFF2-40B4-BE49-F238E27FC236}">
                  <a16:creationId xmlns:a16="http://schemas.microsoft.com/office/drawing/2014/main" id="{57098EFA-3BA2-7475-E703-DAB0362DA413}"/>
                </a:ext>
              </a:extLst>
            </p:cNvPr>
            <p:cNvSpPr/>
            <p:nvPr/>
          </p:nvSpPr>
          <p:spPr>
            <a:xfrm>
              <a:off x="7183530" y="4058507"/>
              <a:ext cx="1248033" cy="290657"/>
            </a:xfrm>
            <a:prstGeom prst="right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59FC05E-381E-C76A-4DF6-7CBF04E299B2}"/>
              </a:ext>
            </a:extLst>
          </p:cNvPr>
          <p:cNvSpPr txBox="1"/>
          <p:nvPr/>
        </p:nvSpPr>
        <p:spPr>
          <a:xfrm>
            <a:off x="764197" y="5203301"/>
            <a:ext cx="11013707" cy="540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ja-JP" altLang="en-US" sz="2800">
                <a:solidFill>
                  <a:schemeClr val="accent6">
                    <a:lumMod val="50000"/>
                  </a:schemeClr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書式や詳しい説明は、資料配付ページからダウンロードすること。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6905E4F-FC1A-AAB6-9B32-5C3B509B8973}"/>
              </a:ext>
            </a:extLst>
          </p:cNvPr>
          <p:cNvSpPr txBox="1"/>
          <p:nvPr/>
        </p:nvSpPr>
        <p:spPr>
          <a:xfrm>
            <a:off x="767275" y="2864753"/>
            <a:ext cx="4020198" cy="540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en-US" altLang="ja-JP" sz="2800" dirty="0">
                <a:latin typeface="MS Gothic" panose="020B0609070205080204" pitchFamily="49" charset="-128"/>
                <a:ea typeface="MS Gothic" panose="020B0609070205080204" pitchFamily="49" charset="-128"/>
              </a:rPr>
              <a:t>2</a:t>
            </a:r>
            <a:r>
              <a:rPr kumimoji="1" lang="ja-JP" altLang="en-US" sz="2800">
                <a:latin typeface="MS Gothic" panose="020B0609070205080204" pitchFamily="49" charset="-128"/>
                <a:ea typeface="MS Gothic" panose="020B0609070205080204" pitchFamily="49" charset="-128"/>
              </a:rPr>
              <a:t>週間以上など条件あり</a:t>
            </a:r>
          </a:p>
        </p:txBody>
      </p:sp>
    </p:spTree>
    <p:extLst>
      <p:ext uri="{BB962C8B-B14F-4D97-AF65-F5344CB8AC3E}">
        <p14:creationId xmlns:p14="http://schemas.microsoft.com/office/powerpoint/2010/main" val="14058904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00A0C8-8DAC-3DF2-A5C7-F0879A046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90" y="1316595"/>
            <a:ext cx="3848855" cy="1325563"/>
          </a:xfrm>
        </p:spPr>
        <p:txBody>
          <a:bodyPr/>
          <a:lstStyle/>
          <a:p>
            <a:r>
              <a:rPr kumimoji="1" lang="ja-JP" altLang="en-US">
                <a:latin typeface="MS Gothic" panose="020B0609070205080204" pitchFamily="49" charset="-128"/>
                <a:ea typeface="MS Gothic" panose="020B0609070205080204" pitchFamily="49" charset="-128"/>
              </a:rPr>
              <a:t>院入試説明会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38F0FE4-128F-BD19-41AB-3848273569C9}"/>
              </a:ext>
            </a:extLst>
          </p:cNvPr>
          <p:cNvSpPr txBox="1"/>
          <p:nvPr/>
        </p:nvSpPr>
        <p:spPr>
          <a:xfrm>
            <a:off x="1013695" y="3142179"/>
            <a:ext cx="4820846" cy="1098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ja-JP" altLang="en-US" sz="2800">
                <a:solidFill>
                  <a:schemeClr val="accent6">
                    <a:lumMod val="50000"/>
                  </a:schemeClr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院入試説明会の案内が、資料配付ページにある。</a:t>
            </a:r>
          </a:p>
        </p:txBody>
      </p:sp>
      <p:pic>
        <p:nvPicPr>
          <p:cNvPr id="3" name="図 2" descr="時計, 部屋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BADB68E4-416D-227F-D188-05D866CC38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883" y="530087"/>
            <a:ext cx="6327913" cy="632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623666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00A0C8-8DAC-3DF2-A5C7-F0879A046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1471" y="512823"/>
            <a:ext cx="2855026" cy="1325563"/>
          </a:xfrm>
        </p:spPr>
        <p:txBody>
          <a:bodyPr/>
          <a:lstStyle/>
          <a:p>
            <a:r>
              <a:rPr kumimoji="1" lang="ja-JP" altLang="en-US">
                <a:latin typeface="MS Gothic" panose="020B0609070205080204" pitchFamily="49" charset="-128"/>
                <a:ea typeface="MS Gothic" panose="020B0609070205080204" pitchFamily="49" charset="-128"/>
              </a:rPr>
              <a:t>図書関連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38F0FE4-128F-BD19-41AB-3848273569C9}"/>
              </a:ext>
            </a:extLst>
          </p:cNvPr>
          <p:cNvSpPr txBox="1"/>
          <p:nvPr/>
        </p:nvSpPr>
        <p:spPr>
          <a:xfrm>
            <a:off x="504189" y="2147320"/>
            <a:ext cx="5529590" cy="1574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ja-JP" altLang="en-US" sz="2800">
                <a:solidFill>
                  <a:schemeClr val="accent6">
                    <a:lumMod val="50000"/>
                  </a:schemeClr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　利用案内、注意事項が、資料配付ページにあるので、読んでおくこと。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657E9B8-1AB2-4DFF-DEBA-2C9753E4EBBE}"/>
              </a:ext>
            </a:extLst>
          </p:cNvPr>
          <p:cNvSpPr txBox="1"/>
          <p:nvPr/>
        </p:nvSpPr>
        <p:spPr>
          <a:xfrm>
            <a:off x="504189" y="4031109"/>
            <a:ext cx="6341454" cy="2091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ja-JP" altLang="en-US" sz="280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　特に大量ダウンロードと</a:t>
            </a:r>
            <a:r>
              <a:rPr kumimoji="1" lang="en-US" altLang="ja-JP" sz="2800" dirty="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ID</a:t>
            </a:r>
            <a:r>
              <a:rPr kumimoji="1" lang="ja-JP" altLang="en-US" sz="280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の貸し借りは、大きな問題に発展するので、注意すること！意図せず行ってしまう場合もあるので、特に注意すること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814F5BB5-F623-C144-35ED-F60DB84AE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4336" y="326571"/>
            <a:ext cx="4295670" cy="620485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50365250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5C3D10B-B9C1-F188-00EF-4385652CB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270" y="770362"/>
            <a:ext cx="4240427" cy="1325563"/>
          </a:xfrm>
        </p:spPr>
        <p:txBody>
          <a:bodyPr/>
          <a:lstStyle/>
          <a:p>
            <a:r>
              <a:rPr kumimoji="1" lang="ja-JP" altLang="en-US">
                <a:latin typeface="MS Gothic" panose="020B0609070205080204" pitchFamily="49" charset="-128"/>
                <a:ea typeface="MS Gothic" panose="020B0609070205080204" pitchFamily="49" charset="-128"/>
              </a:rPr>
              <a:t>資料配付ページ</a:t>
            </a:r>
          </a:p>
        </p:txBody>
      </p:sp>
      <p:pic>
        <p:nvPicPr>
          <p:cNvPr id="8" name="図 7" descr="QR コード が含まれている画像&#10;&#10;自動的に生成された説明">
            <a:extLst>
              <a:ext uri="{FF2B5EF4-FFF2-40B4-BE49-F238E27FC236}">
                <a16:creationId xmlns:a16="http://schemas.microsoft.com/office/drawing/2014/main" id="{39CF2C25-425F-F613-38AE-9016B8D50C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9346" y="365125"/>
            <a:ext cx="5285431" cy="5285431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517B525-D7CC-7E2A-7288-4FD751FEAFEA}"/>
              </a:ext>
            </a:extLst>
          </p:cNvPr>
          <p:cNvSpPr txBox="1"/>
          <p:nvPr/>
        </p:nvSpPr>
        <p:spPr>
          <a:xfrm>
            <a:off x="527223" y="3141727"/>
            <a:ext cx="5297508" cy="1057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ja-JP" altLang="en-US" sz="2800">
                <a:solidFill>
                  <a:schemeClr val="accent6">
                    <a:lumMod val="50000"/>
                  </a:schemeClr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本日の資料は、ダウンロードページにあります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A22EED7-2124-4965-9E62-85A8C13086B2}"/>
              </a:ext>
            </a:extLst>
          </p:cNvPr>
          <p:cNvSpPr txBox="1"/>
          <p:nvPr/>
        </p:nvSpPr>
        <p:spPr>
          <a:xfrm>
            <a:off x="527223" y="5908100"/>
            <a:ext cx="1145883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200">
                <a:latin typeface="MS Gothic" panose="020B0609070205080204" pitchFamily="49" charset="-128"/>
                <a:ea typeface="MS Gothic" panose="020B0609070205080204" pitchFamily="49" charset="-128"/>
              </a:rPr>
              <a:t>https://www.ne.t.kyoto-u.ac.jp/ja/oncampus/wq0d827a</a:t>
            </a:r>
          </a:p>
        </p:txBody>
      </p:sp>
    </p:spTree>
    <p:extLst>
      <p:ext uri="{BB962C8B-B14F-4D97-AF65-F5344CB8AC3E}">
        <p14:creationId xmlns:p14="http://schemas.microsoft.com/office/powerpoint/2010/main" val="849538647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00A0C8-8DAC-3DF2-A5C7-F0879A046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2379" y="369374"/>
            <a:ext cx="2855026" cy="1325563"/>
          </a:xfrm>
        </p:spPr>
        <p:txBody>
          <a:bodyPr/>
          <a:lstStyle/>
          <a:p>
            <a:r>
              <a:rPr kumimoji="1" lang="ja-JP" altLang="en-US">
                <a:latin typeface="MS Gothic" panose="020B0609070205080204" pitchFamily="49" charset="-128"/>
                <a:ea typeface="MS Gothic" panose="020B0609070205080204" pitchFamily="49" charset="-128"/>
              </a:rPr>
              <a:t>連絡先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38F0FE4-128F-BD19-41AB-3848273569C9}"/>
              </a:ext>
            </a:extLst>
          </p:cNvPr>
          <p:cNvSpPr txBox="1"/>
          <p:nvPr/>
        </p:nvSpPr>
        <p:spPr>
          <a:xfrm>
            <a:off x="479475" y="2124508"/>
            <a:ext cx="5529590" cy="2608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en-US" altLang="ja-JP" sz="2800" dirty="0">
                <a:solidFill>
                  <a:schemeClr val="accent6">
                    <a:lumMod val="50000"/>
                  </a:schemeClr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[</a:t>
            </a:r>
            <a:r>
              <a:rPr kumimoji="1" lang="ja-JP" altLang="en-US" sz="2800">
                <a:solidFill>
                  <a:schemeClr val="accent6">
                    <a:lumMod val="50000"/>
                  </a:schemeClr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専攻長</a:t>
            </a:r>
            <a:r>
              <a:rPr kumimoji="1" lang="en-US" altLang="ja-JP" sz="2800" dirty="0">
                <a:solidFill>
                  <a:schemeClr val="accent6">
                    <a:lumMod val="50000"/>
                  </a:schemeClr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]</a:t>
            </a:r>
          </a:p>
          <a:p>
            <a:pPr>
              <a:lnSpc>
                <a:spcPct val="120000"/>
              </a:lnSpc>
            </a:pPr>
            <a:r>
              <a:rPr lang="en-US" altLang="ja-JP" sz="2800" dirty="0">
                <a:solidFill>
                  <a:schemeClr val="accent1"/>
                </a:solidFill>
                <a:latin typeface="MS Gothic" panose="020B0609070205080204" pitchFamily="49" charset="-128"/>
                <a:ea typeface="MS Gothic" panose="020B0609070205080204" pitchFamily="49" charset="-128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head@nucleng.kyoto-u.ac.jp</a:t>
            </a:r>
            <a:endParaRPr lang="en-US" altLang="ja-JP" sz="2800" dirty="0">
              <a:solidFill>
                <a:schemeClr val="accent1"/>
              </a:solidFill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>
              <a:lnSpc>
                <a:spcPct val="120000"/>
              </a:lnSpc>
            </a:pPr>
            <a:endParaRPr kumimoji="1" lang="en-US" altLang="ja-JP" sz="2800" dirty="0">
              <a:solidFill>
                <a:schemeClr val="accent6">
                  <a:lumMod val="50000"/>
                </a:schemeClr>
              </a:solidFill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2800" dirty="0">
                <a:solidFill>
                  <a:schemeClr val="accent6">
                    <a:lumMod val="50000"/>
                  </a:schemeClr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[</a:t>
            </a:r>
            <a:r>
              <a:rPr lang="ja-JP" altLang="en-US" sz="2800">
                <a:solidFill>
                  <a:schemeClr val="accent6">
                    <a:lumMod val="50000"/>
                  </a:schemeClr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教務委員</a:t>
            </a:r>
            <a:r>
              <a:rPr lang="en-US" altLang="ja-JP" sz="2800" dirty="0">
                <a:solidFill>
                  <a:schemeClr val="accent6">
                    <a:lumMod val="50000"/>
                  </a:schemeClr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]</a:t>
            </a:r>
          </a:p>
          <a:p>
            <a:pPr>
              <a:lnSpc>
                <a:spcPct val="120000"/>
              </a:lnSpc>
            </a:pPr>
            <a:r>
              <a:rPr kumimoji="1" lang="en-US" altLang="ja-JP" sz="2800" dirty="0">
                <a:solidFill>
                  <a:schemeClr val="accent1"/>
                </a:solidFill>
                <a:latin typeface="MS Gothic" panose="020B0609070205080204" pitchFamily="49" charset="-128"/>
                <a:ea typeface="MS Gothic" panose="020B0609070205080204" pitchFamily="49" charset="-12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educom@nucleng.kyoto-u.ac.jp</a:t>
            </a:r>
            <a:endParaRPr kumimoji="1" lang="en-US" altLang="ja-JP" sz="2800" dirty="0">
              <a:solidFill>
                <a:schemeClr val="accent1"/>
              </a:solidFill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pic>
        <p:nvPicPr>
          <p:cNvPr id="4" name="図 3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B9E784E0-F20B-8EE1-962C-F218BAF1DA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4830" y="1265366"/>
            <a:ext cx="6507170" cy="4327268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A4FF3C2-EBC3-82B4-80DE-F30CB911FF97}"/>
              </a:ext>
            </a:extLst>
          </p:cNvPr>
          <p:cNvSpPr txBox="1"/>
          <p:nvPr/>
        </p:nvSpPr>
        <p:spPr>
          <a:xfrm>
            <a:off x="479474" y="5720722"/>
            <a:ext cx="11284157" cy="540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ja-JP" altLang="en-US" sz="280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まずは指導教員にご相談ください。規則等は事務にご相談ください。</a:t>
            </a:r>
          </a:p>
        </p:txBody>
      </p:sp>
    </p:spTree>
    <p:extLst>
      <p:ext uri="{BB962C8B-B14F-4D97-AF65-F5344CB8AC3E}">
        <p14:creationId xmlns:p14="http://schemas.microsoft.com/office/powerpoint/2010/main" val="2859591256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>
            <a:extLst>
              <a:ext uri="{FF2B5EF4-FFF2-40B4-BE49-F238E27FC236}">
                <a16:creationId xmlns:a16="http://schemas.microsoft.com/office/drawing/2014/main" id="{9D359896-3371-B805-F615-4A105417C678}"/>
              </a:ext>
            </a:extLst>
          </p:cNvPr>
          <p:cNvSpPr txBox="1">
            <a:spLocks/>
          </p:cNvSpPr>
          <p:nvPr/>
        </p:nvSpPr>
        <p:spPr>
          <a:xfrm>
            <a:off x="757879" y="579393"/>
            <a:ext cx="7051591" cy="5907903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ja-JP" sz="2400" dirty="0">
                <a:latin typeface="MS Gothic" panose="020B0609070205080204" pitchFamily="49" charset="-128"/>
                <a:ea typeface="MS Gothic" panose="020B0609070205080204" pitchFamily="49" charset="-128"/>
              </a:rPr>
              <a:t>[</a:t>
            </a: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卒業・修了要件</a:t>
            </a:r>
            <a:r>
              <a:rPr lang="en-US" altLang="ja-JP" sz="2400" dirty="0">
                <a:latin typeface="MS Gothic" panose="020B0609070205080204" pitchFamily="49" charset="-128"/>
                <a:ea typeface="MS Gothic" panose="020B0609070205080204" pitchFamily="49" charset="-128"/>
              </a:rPr>
              <a:t>]</a:t>
            </a:r>
          </a:p>
          <a:p>
            <a:pPr>
              <a:lnSpc>
                <a:spcPct val="120000"/>
              </a:lnSpc>
            </a:pP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・配布されている「履修要覧」（</a:t>
            </a:r>
            <a:r>
              <a:rPr lang="en-US" altLang="ja-JP" sz="2400" dirty="0">
                <a:latin typeface="MS Gothic" panose="020B0609070205080204" pitchFamily="49" charset="-128"/>
                <a:ea typeface="MS Gothic" panose="020B0609070205080204" pitchFamily="49" charset="-128"/>
              </a:rPr>
              <a:t>4</a:t>
            </a: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回生）、「大学院学修要覧」（修士１回生）をよく読んで確認すること。</a:t>
            </a:r>
          </a:p>
          <a:p>
            <a:pPr>
              <a:lnSpc>
                <a:spcPct val="120000"/>
              </a:lnSpc>
            </a:pP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・</a:t>
            </a:r>
            <a:r>
              <a:rPr lang="en-US" altLang="ja-JP" sz="2400" dirty="0">
                <a:latin typeface="MS Gothic" panose="020B0609070205080204" pitchFamily="49" charset="-128"/>
                <a:ea typeface="MS Gothic" panose="020B0609070205080204" pitchFamily="49" charset="-128"/>
              </a:rPr>
              <a:t>4</a:t>
            </a: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回生は、卒業要件・科目配当表等が入学年度により異なるので、入学年度の「履修要覧」を熟読し確認しておくこと。</a:t>
            </a:r>
            <a:endParaRPr lang="en-US" altLang="ja-JP" sz="2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>
              <a:lnSpc>
                <a:spcPct val="120000"/>
              </a:lnSpc>
            </a:pPr>
            <a:endParaRPr lang="en-US" altLang="ja-JP" sz="2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2400" dirty="0">
                <a:latin typeface="MS Gothic" panose="020B0609070205080204" pitchFamily="49" charset="-128"/>
                <a:ea typeface="MS Gothic" panose="020B0609070205080204" pitchFamily="49" charset="-128"/>
              </a:rPr>
              <a:t>[</a:t>
            </a: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履修登録・成績確認</a:t>
            </a:r>
            <a:r>
              <a:rPr lang="en-US" altLang="ja-JP" sz="2400" dirty="0">
                <a:latin typeface="MS Gothic" panose="020B0609070205080204" pitchFamily="49" charset="-128"/>
                <a:ea typeface="MS Gothic" panose="020B0609070205080204" pitchFamily="49" charset="-128"/>
              </a:rPr>
              <a:t>]</a:t>
            </a:r>
          </a:p>
          <a:p>
            <a:pPr>
              <a:lnSpc>
                <a:spcPct val="120000"/>
              </a:lnSpc>
            </a:pP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・各自</a:t>
            </a:r>
            <a:r>
              <a:rPr lang="en-US" altLang="ja-JP" sz="2400" dirty="0">
                <a:latin typeface="MS Gothic" panose="020B0609070205080204" pitchFamily="49" charset="-128"/>
                <a:ea typeface="MS Gothic" panose="020B0609070205080204" pitchFamily="49" charset="-128"/>
              </a:rPr>
              <a:t>KULASIS</a:t>
            </a: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で行う。確認修正は登録期間内に。</a:t>
            </a:r>
            <a:endParaRPr lang="en-US" altLang="ja-JP" sz="2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・不明点はまず指導教員に聞き、さらに不明であれば事務室に問い合わせる</a:t>
            </a:r>
            <a:endParaRPr lang="en-US" altLang="ja-JP" sz="2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・教職科目も</a:t>
            </a:r>
            <a:r>
              <a:rPr lang="en-US" altLang="ja-JP" sz="2400" dirty="0">
                <a:latin typeface="MS Gothic" panose="020B0609070205080204" pitchFamily="49" charset="-128"/>
                <a:ea typeface="MS Gothic" panose="020B0609070205080204" pitchFamily="49" charset="-128"/>
              </a:rPr>
              <a:t>KULASIS</a:t>
            </a: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で。</a:t>
            </a:r>
            <a:endParaRPr lang="en-US" altLang="ja-JP" sz="2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・二重登録は認められない</a:t>
            </a:r>
            <a:endParaRPr lang="en-US" altLang="ja-JP" sz="2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・（学部４回生）特別研究</a:t>
            </a:r>
            <a:r>
              <a:rPr lang="en-US" altLang="ja-JP" sz="2400" dirty="0">
                <a:latin typeface="MS Gothic" panose="020B0609070205080204" pitchFamily="49" charset="-128"/>
                <a:ea typeface="MS Gothic" panose="020B0609070205080204" pitchFamily="49" charset="-128"/>
              </a:rPr>
              <a:t>1,2</a:t>
            </a: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の登録を確かめること</a:t>
            </a:r>
            <a:endParaRPr lang="en-US" altLang="ja-JP" sz="2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・（修士１回生）原子核工学セミナーも登録されているか確認すること。「原子核工学特別実験及び演習第一、第二」「研究論文（修士）」は修論の単位に相当する科目で、</a:t>
            </a:r>
            <a:r>
              <a:rPr lang="en" altLang="ja-JP" sz="2400" dirty="0">
                <a:latin typeface="MS Gothic" panose="020B0609070205080204" pitchFamily="49" charset="-128"/>
                <a:ea typeface="MS Gothic" panose="020B0609070205080204" pitchFamily="49" charset="-128"/>
              </a:rPr>
              <a:t>M2</a:t>
            </a: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のときに履修登録する。</a:t>
            </a:r>
            <a:r>
              <a:rPr lang="ja-JP" altLang="en-US" sz="240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履修登録確定前に、履修状況が分かる画面を印刷して指導教員に確認してもらうこと</a:t>
            </a: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。</a:t>
            </a:r>
            <a:endParaRPr lang="en-US" altLang="ja-JP" sz="2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・期間内に成績確認し、</a:t>
            </a:r>
            <a:r>
              <a:rPr lang="en-US" altLang="ja-JP" sz="2400" dirty="0">
                <a:latin typeface="MS Gothic" panose="020B0609070205080204" pitchFamily="49" charset="-128"/>
                <a:ea typeface="MS Gothic" panose="020B0609070205080204" pitchFamily="49" charset="-128"/>
              </a:rPr>
              <a:t>PDF</a:t>
            </a: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保存すること</a:t>
            </a:r>
            <a:endParaRPr lang="en-US" altLang="ja-JP" sz="2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・採点結果への異議申し立ては期間内に行うこと</a:t>
            </a:r>
            <a:endParaRPr lang="en-US" altLang="ja-JP" sz="2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pic>
        <p:nvPicPr>
          <p:cNvPr id="10" name="図 9" descr="卒業する学生">
            <a:extLst>
              <a:ext uri="{FF2B5EF4-FFF2-40B4-BE49-F238E27FC236}">
                <a16:creationId xmlns:a16="http://schemas.microsoft.com/office/drawing/2014/main" id="{E106A7FE-85BE-8F1A-8430-8E655FD934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1156" y="2115065"/>
            <a:ext cx="3503827" cy="262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4998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>
            <a:extLst>
              <a:ext uri="{FF2B5EF4-FFF2-40B4-BE49-F238E27FC236}">
                <a16:creationId xmlns:a16="http://schemas.microsoft.com/office/drawing/2014/main" id="{9D359896-3371-B805-F615-4A105417C678}"/>
              </a:ext>
            </a:extLst>
          </p:cNvPr>
          <p:cNvSpPr txBox="1">
            <a:spLocks/>
          </p:cNvSpPr>
          <p:nvPr/>
        </p:nvSpPr>
        <p:spPr>
          <a:xfrm>
            <a:off x="634311" y="997808"/>
            <a:ext cx="7286369" cy="308301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ja-JP" sz="2400" dirty="0">
                <a:latin typeface="MS Gothic" panose="020B0609070205080204" pitchFamily="49" charset="-128"/>
                <a:ea typeface="MS Gothic" panose="020B0609070205080204" pitchFamily="49" charset="-128"/>
              </a:rPr>
              <a:t>[</a:t>
            </a: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試験に関して</a:t>
            </a:r>
            <a:r>
              <a:rPr lang="en-US" altLang="ja-JP" sz="2400" dirty="0">
                <a:latin typeface="MS Gothic" panose="020B0609070205080204" pitchFamily="49" charset="-128"/>
                <a:ea typeface="MS Gothic" panose="020B0609070205080204" pitchFamily="49" charset="-128"/>
              </a:rPr>
              <a:t>]</a:t>
            </a:r>
          </a:p>
          <a:p>
            <a:pPr>
              <a:lnSpc>
                <a:spcPct val="120000"/>
              </a:lnSpc>
            </a:pP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・試験で不正行為があった場合、当該学期の単位認定がなくなる</a:t>
            </a:r>
            <a:endParaRPr lang="en-US" altLang="ja-JP" sz="2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・特にスマートフォンの取り扱いは注意すること</a:t>
            </a:r>
            <a:endParaRPr lang="en-US" altLang="ja-JP" sz="2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・レポート試験の不正も同じ</a:t>
            </a:r>
            <a:endParaRPr lang="en-US" altLang="ja-JP" sz="2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・出席点のある授業の出席不正も同じ</a:t>
            </a:r>
            <a:endParaRPr lang="en-US" altLang="ja-JP" sz="2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>
              <a:lnSpc>
                <a:spcPct val="120000"/>
              </a:lnSpc>
            </a:pPr>
            <a:endParaRPr lang="en-US" altLang="ja-JP" sz="2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pic>
        <p:nvPicPr>
          <p:cNvPr id="6" name="図 5" descr="ロゴ&#10;&#10;自動的に生成された説明">
            <a:extLst>
              <a:ext uri="{FF2B5EF4-FFF2-40B4-BE49-F238E27FC236}">
                <a16:creationId xmlns:a16="http://schemas.microsoft.com/office/drawing/2014/main" id="{4F29A491-9391-0423-8B9E-E6DFAED53A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4864" y="3569558"/>
            <a:ext cx="508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7971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5C3D10B-B9C1-F188-00EF-4385652CB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206"/>
            <a:ext cx="2807043" cy="1018832"/>
          </a:xfrm>
        </p:spPr>
        <p:txBody>
          <a:bodyPr/>
          <a:lstStyle/>
          <a:p>
            <a:r>
              <a:rPr kumimoji="1" lang="ja-JP" altLang="en-US">
                <a:latin typeface="MS Gothic" panose="020B0609070205080204" pitchFamily="49" charset="-128"/>
                <a:ea typeface="MS Gothic" panose="020B0609070205080204" pitchFamily="49" charset="-128"/>
              </a:rPr>
              <a:t>連絡方法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531DC06-DFC1-B6D6-703D-CCD7C810D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7055"/>
            <a:ext cx="7860957" cy="3956350"/>
          </a:xfrm>
        </p:spPr>
        <p:txBody>
          <a:bodyPr>
            <a:normAutofit lnSpcReduction="10000"/>
          </a:bodyPr>
          <a:lstStyle/>
          <a:p>
            <a:r>
              <a:rPr kumimoji="1" lang="ja-JP" altLang="en-US">
                <a:latin typeface="MS Gothic" panose="020B0609070205080204" pitchFamily="49" charset="-128"/>
                <a:ea typeface="MS Gothic" panose="020B0609070205080204" pitchFamily="49" charset="-128"/>
              </a:rPr>
              <a:t>全学メール</a:t>
            </a:r>
            <a:endParaRPr kumimoji="1" lang="en-US" altLang="ja-JP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 lvl="1">
              <a:buFont typeface="Wingdings" pitchFamily="2" charset="2"/>
              <a:buChar char="Ø"/>
            </a:pPr>
            <a:r>
              <a:rPr lang="ja-JP" altLang="en-US">
                <a:latin typeface="MS Gothic" panose="020B0609070205080204" pitchFamily="49" charset="-128"/>
                <a:ea typeface="MS Gothic" panose="020B0609070205080204" pitchFamily="49" charset="-128"/>
              </a:rPr>
              <a:t>常にチェックすること</a:t>
            </a:r>
            <a:endParaRPr lang="en-US" altLang="ja-JP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 marL="457200" lvl="1" indent="0">
              <a:buNone/>
            </a:pPr>
            <a:endParaRPr lang="en-US" altLang="ja-JP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r>
              <a:rPr lang="ja-JP" altLang="en-US">
                <a:latin typeface="MS Gothic" panose="020B0609070205080204" pitchFamily="49" charset="-128"/>
                <a:ea typeface="MS Gothic" panose="020B0609070205080204" pitchFamily="49" charset="-128"/>
              </a:rPr>
              <a:t>掲示板</a:t>
            </a:r>
            <a:endParaRPr lang="en-US" altLang="ja-JP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 lvl="1">
              <a:buFont typeface="Wingdings" pitchFamily="2" charset="2"/>
              <a:buChar char="Ø"/>
            </a:pPr>
            <a:r>
              <a:rPr lang="ja-JP" altLang="en-US">
                <a:latin typeface="MS Gothic" panose="020B0609070205080204" pitchFamily="49" charset="-128"/>
                <a:ea typeface="MS Gothic" panose="020B0609070205080204" pitchFamily="49" charset="-128"/>
              </a:rPr>
              <a:t>物理系事務室前</a:t>
            </a:r>
            <a:endParaRPr lang="en-US" altLang="ja-JP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 lvl="1">
              <a:buFont typeface="Wingdings" pitchFamily="2" charset="2"/>
              <a:buChar char="Ø"/>
            </a:pPr>
            <a:r>
              <a:rPr lang="ja-JP" altLang="en-US">
                <a:latin typeface="MS Gothic" panose="020B0609070205080204" pitchFamily="49" charset="-128"/>
                <a:ea typeface="MS Gothic" panose="020B0609070205080204" pitchFamily="49" charset="-128"/>
              </a:rPr>
              <a:t>桂</a:t>
            </a:r>
            <a:r>
              <a:rPr lang="en-US" altLang="ja-JP" dirty="0">
                <a:latin typeface="MS Gothic" panose="020B0609070205080204" pitchFamily="49" charset="-128"/>
                <a:ea typeface="MS Gothic" panose="020B0609070205080204" pitchFamily="49" charset="-128"/>
              </a:rPr>
              <a:t>C3</a:t>
            </a:r>
            <a:r>
              <a:rPr lang="ja-JP" altLang="en-US">
                <a:latin typeface="MS Gothic" panose="020B0609070205080204" pitchFamily="49" charset="-128"/>
                <a:ea typeface="MS Gothic" panose="020B0609070205080204" pitchFamily="49" charset="-128"/>
              </a:rPr>
              <a:t>棟入り口</a:t>
            </a:r>
            <a:endParaRPr lang="en-US" altLang="ja-JP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 lvl="1">
              <a:buFont typeface="Wingdings" pitchFamily="2" charset="2"/>
              <a:buChar char="Ø"/>
            </a:pPr>
            <a:endParaRPr lang="en-US" altLang="ja-JP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r>
              <a:rPr lang="en-US" altLang="ja-JP" dirty="0">
                <a:latin typeface="MS Gothic" panose="020B0609070205080204" pitchFamily="49" charset="-128"/>
                <a:ea typeface="MS Gothic" panose="020B0609070205080204" pitchFamily="49" charset="-128"/>
              </a:rPr>
              <a:t>KULASIS, </a:t>
            </a:r>
            <a:r>
              <a:rPr lang="en-US" altLang="ja-JP" dirty="0" err="1">
                <a:latin typeface="MS Gothic" panose="020B0609070205080204" pitchFamily="49" charset="-128"/>
                <a:ea typeface="MS Gothic" panose="020B0609070205080204" pitchFamily="49" charset="-128"/>
              </a:rPr>
              <a:t>PandA</a:t>
            </a:r>
            <a:endParaRPr lang="en-US" altLang="ja-JP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 lvl="1">
              <a:buFont typeface="Wingdings" pitchFamily="2" charset="2"/>
              <a:buChar char="Ø"/>
            </a:pPr>
            <a:r>
              <a:rPr lang="ja-JP" altLang="en-US">
                <a:latin typeface="MS Gothic" panose="020B0609070205080204" pitchFamily="49" charset="-128"/>
                <a:ea typeface="MS Gothic" panose="020B0609070205080204" pitchFamily="49" charset="-128"/>
              </a:rPr>
              <a:t>レポートなどの提出も</a:t>
            </a:r>
            <a:r>
              <a:rPr lang="en-US" altLang="ja-JP" dirty="0" err="1">
                <a:latin typeface="MS Gothic" panose="020B0609070205080204" pitchFamily="49" charset="-128"/>
                <a:ea typeface="MS Gothic" panose="020B0609070205080204" pitchFamily="49" charset="-128"/>
              </a:rPr>
              <a:t>PandA</a:t>
            </a:r>
            <a:r>
              <a:rPr lang="ja-JP" altLang="en-US">
                <a:latin typeface="MS Gothic" panose="020B0609070205080204" pitchFamily="49" charset="-128"/>
                <a:ea typeface="MS Gothic" panose="020B0609070205080204" pitchFamily="49" charset="-128"/>
              </a:rPr>
              <a:t>である場合がある</a:t>
            </a:r>
            <a:endParaRPr lang="en-US" altLang="ja-JP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 lvl="1">
              <a:buFont typeface="Wingdings" pitchFamily="2" charset="2"/>
              <a:buChar char="Ø"/>
            </a:pPr>
            <a:r>
              <a:rPr lang="ja-JP" altLang="en-US">
                <a:latin typeface="MS Gothic" panose="020B0609070205080204" pitchFamily="49" charset="-128"/>
                <a:ea typeface="MS Gothic" panose="020B0609070205080204" pitchFamily="49" charset="-128"/>
              </a:rPr>
              <a:t>グループ配属説明会の連絡は</a:t>
            </a:r>
            <a:r>
              <a:rPr lang="en-US" altLang="ja-JP" dirty="0">
                <a:latin typeface="MS Gothic" panose="020B0609070205080204" pitchFamily="49" charset="-128"/>
                <a:ea typeface="MS Gothic" panose="020B0609070205080204" pitchFamily="49" charset="-128"/>
              </a:rPr>
              <a:t>KULASIS</a:t>
            </a:r>
            <a:r>
              <a:rPr lang="ja-JP" altLang="en-US">
                <a:latin typeface="MS Gothic" panose="020B0609070205080204" pitchFamily="49" charset="-128"/>
                <a:ea typeface="MS Gothic" panose="020B0609070205080204" pitchFamily="49" charset="-128"/>
              </a:rPr>
              <a:t>を用いて行う</a:t>
            </a:r>
            <a:endParaRPr lang="en-US" altLang="ja-JP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pic>
        <p:nvPicPr>
          <p:cNvPr id="5" name="図 4" descr="アイコン&#10;&#10;自動的に生成された説明">
            <a:extLst>
              <a:ext uri="{FF2B5EF4-FFF2-40B4-BE49-F238E27FC236}">
                <a16:creationId xmlns:a16="http://schemas.microsoft.com/office/drawing/2014/main" id="{7129B699-DD10-1714-89D9-0AEB669259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0688" y="1357055"/>
            <a:ext cx="3794257" cy="2523181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97D822F-49B9-87F0-3FFD-594E4FA50195}"/>
              </a:ext>
            </a:extLst>
          </p:cNvPr>
          <p:cNvSpPr txBox="1"/>
          <p:nvPr/>
        </p:nvSpPr>
        <p:spPr>
          <a:xfrm>
            <a:off x="838200" y="5500944"/>
            <a:ext cx="10792146" cy="1057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ja-JP" altLang="en-US" sz="280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上の連絡の確認を行って生じた不利に関して救済されないので、こまめにチェックすること。試験後や休業期間は特に注意！</a:t>
            </a:r>
          </a:p>
        </p:txBody>
      </p:sp>
    </p:spTree>
    <p:extLst>
      <p:ext uri="{BB962C8B-B14F-4D97-AF65-F5344CB8AC3E}">
        <p14:creationId xmlns:p14="http://schemas.microsoft.com/office/powerpoint/2010/main" val="17411931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>
            <a:extLst>
              <a:ext uri="{FF2B5EF4-FFF2-40B4-BE49-F238E27FC236}">
                <a16:creationId xmlns:a16="http://schemas.microsoft.com/office/drawing/2014/main" id="{9D359896-3371-B805-F615-4A105417C678}"/>
              </a:ext>
            </a:extLst>
          </p:cNvPr>
          <p:cNvSpPr txBox="1">
            <a:spLocks/>
          </p:cNvSpPr>
          <p:nvPr/>
        </p:nvSpPr>
        <p:spPr>
          <a:xfrm>
            <a:off x="634312" y="345989"/>
            <a:ext cx="7138088" cy="6376087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ja-JP" sz="2400" dirty="0">
                <a:latin typeface="MS Gothic" panose="020B0609070205080204" pitchFamily="49" charset="-128"/>
                <a:ea typeface="MS Gothic" panose="020B0609070205080204" pitchFamily="49" charset="-128"/>
              </a:rPr>
              <a:t>[</a:t>
            </a: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住所等の変更手続き</a:t>
            </a:r>
            <a:r>
              <a:rPr lang="en-US" altLang="ja-JP" sz="2400" dirty="0">
                <a:latin typeface="MS Gothic" panose="020B0609070205080204" pitchFamily="49" charset="-128"/>
                <a:ea typeface="MS Gothic" panose="020B0609070205080204" pitchFamily="49" charset="-128"/>
              </a:rPr>
              <a:t>]</a:t>
            </a:r>
          </a:p>
          <a:p>
            <a:pPr>
              <a:lnSpc>
                <a:spcPct val="120000"/>
              </a:lnSpc>
            </a:pP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本人・実家住所、電話番号の変更は、</a:t>
            </a:r>
            <a:r>
              <a:rPr lang="en-US" altLang="ja-JP" sz="2400" dirty="0">
                <a:latin typeface="MS Gothic" panose="020B0609070205080204" pitchFamily="49" charset="-128"/>
                <a:ea typeface="MS Gothic" panose="020B0609070205080204" pitchFamily="49" charset="-128"/>
              </a:rPr>
              <a:t>KULASIS</a:t>
            </a: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で自身で行う。</a:t>
            </a:r>
            <a:r>
              <a:rPr lang="ja-JP" altLang="en-US" sz="240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怠った事による不利について救済されない。</a:t>
            </a: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メールアドレスは、全学メールを利用し、常にチェックすること。</a:t>
            </a:r>
            <a:endParaRPr lang="en-US" altLang="ja-JP" sz="2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>
              <a:lnSpc>
                <a:spcPct val="120000"/>
              </a:lnSpc>
            </a:pPr>
            <a:endParaRPr lang="en-US" altLang="ja-JP" sz="2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2400" dirty="0">
                <a:latin typeface="MS Gothic" panose="020B0609070205080204" pitchFamily="49" charset="-128"/>
                <a:ea typeface="MS Gothic" panose="020B0609070205080204" pitchFamily="49" charset="-128"/>
              </a:rPr>
              <a:t>[</a:t>
            </a: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提出物</a:t>
            </a:r>
            <a:r>
              <a:rPr lang="en-US" altLang="ja-JP" sz="2400" dirty="0">
                <a:latin typeface="MS Gothic" panose="020B0609070205080204" pitchFamily="49" charset="-128"/>
                <a:ea typeface="MS Gothic" panose="020B0609070205080204" pitchFamily="49" charset="-128"/>
              </a:rPr>
              <a:t>]</a:t>
            </a:r>
          </a:p>
          <a:p>
            <a:pPr>
              <a:lnSpc>
                <a:spcPct val="120000"/>
              </a:lnSpc>
            </a:pP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・成果物は主に</a:t>
            </a:r>
            <a:r>
              <a:rPr lang="en-US" altLang="ja-JP" sz="2400" dirty="0" err="1">
                <a:latin typeface="MS Gothic" panose="020B0609070205080204" pitchFamily="49" charset="-128"/>
                <a:ea typeface="MS Gothic" panose="020B0609070205080204" pitchFamily="49" charset="-128"/>
              </a:rPr>
              <a:t>PandA</a:t>
            </a: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での提出となる。期日を過ぎると受け付けられない。</a:t>
            </a:r>
            <a:endParaRPr lang="en-US" altLang="ja-JP" sz="2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・指定がある場合は、それに従うこと。</a:t>
            </a:r>
            <a:endParaRPr lang="en-US" altLang="ja-JP" sz="2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>
              <a:lnSpc>
                <a:spcPct val="120000"/>
              </a:lnSpc>
            </a:pPr>
            <a:endParaRPr lang="en-US" altLang="ja-JP" sz="2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2400" dirty="0">
                <a:latin typeface="MS Gothic" panose="020B0609070205080204" pitchFamily="49" charset="-128"/>
                <a:ea typeface="MS Gothic" panose="020B0609070205080204" pitchFamily="49" charset="-128"/>
              </a:rPr>
              <a:t>[</a:t>
            </a: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定期健康診断</a:t>
            </a:r>
            <a:r>
              <a:rPr lang="en-US" altLang="ja-JP" sz="2400" dirty="0">
                <a:latin typeface="MS Gothic" panose="020B0609070205080204" pitchFamily="49" charset="-128"/>
                <a:ea typeface="MS Gothic" panose="020B0609070205080204" pitchFamily="49" charset="-128"/>
              </a:rPr>
              <a:t>]</a:t>
            </a:r>
          </a:p>
          <a:p>
            <a:pPr>
              <a:lnSpc>
                <a:spcPct val="120000"/>
              </a:lnSpc>
            </a:pPr>
            <a:r>
              <a:rPr lang="en-US" altLang="ja-JP" sz="2400" dirty="0">
                <a:latin typeface="MS Gothic" panose="020B0609070205080204" pitchFamily="49" charset="-128"/>
                <a:ea typeface="MS Gothic" panose="020B0609070205080204" pitchFamily="49" charset="-128"/>
              </a:rPr>
              <a:t>KULASIS</a:t>
            </a: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で詳細を確認し、必ず受診すること。問診票は</a:t>
            </a:r>
            <a:r>
              <a:rPr lang="en-US" altLang="ja-JP" sz="2400" dirty="0">
                <a:latin typeface="MS Gothic" panose="020B0609070205080204" pitchFamily="49" charset="-128"/>
                <a:ea typeface="MS Gothic" panose="020B0609070205080204" pitchFamily="49" charset="-128"/>
              </a:rPr>
              <a:t>Web</a:t>
            </a: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で提出すること。</a:t>
            </a:r>
            <a:endParaRPr lang="en-US" altLang="ja-JP" sz="2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>
              <a:lnSpc>
                <a:spcPct val="120000"/>
              </a:lnSpc>
            </a:pPr>
            <a:endParaRPr lang="en-US" altLang="ja-JP" sz="2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2400" dirty="0">
                <a:latin typeface="MS Gothic" panose="020B0609070205080204" pitchFamily="49" charset="-128"/>
                <a:ea typeface="MS Gothic" panose="020B0609070205080204" pitchFamily="49" charset="-128"/>
              </a:rPr>
              <a:t>[</a:t>
            </a: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海外渡航</a:t>
            </a:r>
            <a:r>
              <a:rPr lang="en-US" altLang="ja-JP" sz="2400" dirty="0">
                <a:latin typeface="MS Gothic" panose="020B0609070205080204" pitchFamily="49" charset="-128"/>
                <a:ea typeface="MS Gothic" panose="020B0609070205080204" pitchFamily="49" charset="-128"/>
              </a:rPr>
              <a:t>]</a:t>
            </a:r>
          </a:p>
          <a:p>
            <a:pPr>
              <a:lnSpc>
                <a:spcPct val="120000"/>
              </a:lnSpc>
            </a:pP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渡航前に、「海外渡航届」を事務室に提出すること</a:t>
            </a:r>
            <a:endParaRPr lang="en-US" altLang="ja-JP" sz="2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pic>
        <p:nvPicPr>
          <p:cNvPr id="5" name="図 4" descr="住所変更">
            <a:extLst>
              <a:ext uri="{FF2B5EF4-FFF2-40B4-BE49-F238E27FC236}">
                <a16:creationId xmlns:a16="http://schemas.microsoft.com/office/drawing/2014/main" id="{C5F9C97C-7017-A5B9-8D7C-7BB1C4040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0097" y="3429000"/>
            <a:ext cx="5080000" cy="337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2106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>
            <a:extLst>
              <a:ext uri="{FF2B5EF4-FFF2-40B4-BE49-F238E27FC236}">
                <a16:creationId xmlns:a16="http://schemas.microsoft.com/office/drawing/2014/main" id="{9D359896-3371-B805-F615-4A105417C678}"/>
              </a:ext>
            </a:extLst>
          </p:cNvPr>
          <p:cNvSpPr txBox="1">
            <a:spLocks/>
          </p:cNvSpPr>
          <p:nvPr/>
        </p:nvSpPr>
        <p:spPr>
          <a:xfrm>
            <a:off x="634312" y="345989"/>
            <a:ext cx="7138088" cy="6376087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ja-JP" sz="2400" dirty="0">
                <a:latin typeface="MS Gothic" panose="020B0609070205080204" pitchFamily="49" charset="-128"/>
                <a:ea typeface="MS Gothic" panose="020B0609070205080204" pitchFamily="49" charset="-128"/>
              </a:rPr>
              <a:t>[</a:t>
            </a: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違法薬物</a:t>
            </a:r>
            <a:r>
              <a:rPr lang="en-US" altLang="ja-JP" sz="2400" dirty="0">
                <a:latin typeface="MS Gothic" panose="020B0609070205080204" pitchFamily="49" charset="-128"/>
                <a:ea typeface="MS Gothic" panose="020B0609070205080204" pitchFamily="49" charset="-128"/>
              </a:rPr>
              <a:t>]</a:t>
            </a:r>
          </a:p>
          <a:p>
            <a:pPr>
              <a:lnSpc>
                <a:spcPct val="120000"/>
              </a:lnSpc>
            </a:pP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危険ドラッグなどに手を出さない</a:t>
            </a:r>
            <a:endParaRPr lang="en-US" altLang="ja-JP" sz="2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>
              <a:lnSpc>
                <a:spcPct val="120000"/>
              </a:lnSpc>
            </a:pPr>
            <a:endParaRPr lang="en-US" altLang="ja-JP" sz="2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2400" dirty="0">
                <a:latin typeface="MS Gothic" panose="020B0609070205080204" pitchFamily="49" charset="-128"/>
                <a:ea typeface="MS Gothic" panose="020B0609070205080204" pitchFamily="49" charset="-128"/>
              </a:rPr>
              <a:t>[</a:t>
            </a: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人権の尊重と法令遵守</a:t>
            </a:r>
            <a:r>
              <a:rPr lang="en-US" altLang="ja-JP" sz="2400" dirty="0">
                <a:latin typeface="MS Gothic" panose="020B0609070205080204" pitchFamily="49" charset="-128"/>
                <a:ea typeface="MS Gothic" panose="020B0609070205080204" pitchFamily="49" charset="-128"/>
              </a:rPr>
              <a:t>]</a:t>
            </a:r>
          </a:p>
          <a:p>
            <a:pPr>
              <a:lnSpc>
                <a:spcPct val="120000"/>
              </a:lnSpc>
            </a:pP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日常生活において公序良俗に反しない行動をする</a:t>
            </a:r>
            <a:endParaRPr lang="en-US" altLang="ja-JP" sz="2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>
              <a:lnSpc>
                <a:spcPct val="120000"/>
              </a:lnSpc>
            </a:pPr>
            <a:endParaRPr lang="en-US" altLang="ja-JP" sz="2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2400" dirty="0">
                <a:latin typeface="MS Gothic" panose="020B0609070205080204" pitchFamily="49" charset="-128"/>
                <a:ea typeface="MS Gothic" panose="020B0609070205080204" pitchFamily="49" charset="-128"/>
              </a:rPr>
              <a:t>[</a:t>
            </a: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飲酒</a:t>
            </a:r>
            <a:r>
              <a:rPr lang="en-US" altLang="ja-JP" sz="2400" dirty="0">
                <a:latin typeface="MS Gothic" panose="020B0609070205080204" pitchFamily="49" charset="-128"/>
                <a:ea typeface="MS Gothic" panose="020B0609070205080204" pitchFamily="49" charset="-128"/>
              </a:rPr>
              <a:t>]</a:t>
            </a:r>
          </a:p>
          <a:p>
            <a:pPr>
              <a:lnSpc>
                <a:spcPct val="120000"/>
              </a:lnSpc>
            </a:pP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適量、運転しない、他者への強要をしない</a:t>
            </a:r>
            <a:endParaRPr lang="en-US" altLang="ja-JP" sz="2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>
              <a:lnSpc>
                <a:spcPct val="120000"/>
              </a:lnSpc>
            </a:pPr>
            <a:endParaRPr lang="en-US" altLang="ja-JP" sz="2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2400" dirty="0">
                <a:latin typeface="MS Gothic" panose="020B0609070205080204" pitchFamily="49" charset="-128"/>
                <a:ea typeface="MS Gothic" panose="020B0609070205080204" pitchFamily="49" charset="-128"/>
              </a:rPr>
              <a:t>[</a:t>
            </a: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詐欺</a:t>
            </a:r>
            <a:r>
              <a:rPr lang="en-US" altLang="ja-JP" sz="2400" dirty="0">
                <a:latin typeface="MS Gothic" panose="020B0609070205080204" pitchFamily="49" charset="-128"/>
                <a:ea typeface="MS Gothic" panose="020B0609070205080204" pitchFamily="49" charset="-128"/>
              </a:rPr>
              <a:t>]</a:t>
            </a:r>
          </a:p>
          <a:p>
            <a:pPr>
              <a:lnSpc>
                <a:spcPct val="120000"/>
              </a:lnSpc>
            </a:pP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もうけ話に注意</a:t>
            </a:r>
            <a:endParaRPr lang="en-US" altLang="ja-JP" sz="2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>
              <a:lnSpc>
                <a:spcPct val="120000"/>
              </a:lnSpc>
            </a:pPr>
            <a:endParaRPr lang="en-US" altLang="ja-JP" sz="2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2400" dirty="0">
                <a:latin typeface="MS Gothic" panose="020B0609070205080204" pitchFamily="49" charset="-128"/>
                <a:ea typeface="MS Gothic" panose="020B0609070205080204" pitchFamily="49" charset="-128"/>
              </a:rPr>
              <a:t>[</a:t>
            </a: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交通事故</a:t>
            </a:r>
            <a:r>
              <a:rPr lang="en-US" altLang="ja-JP" sz="2400" dirty="0">
                <a:latin typeface="MS Gothic" panose="020B0609070205080204" pitchFamily="49" charset="-128"/>
                <a:ea typeface="MS Gothic" panose="020B0609070205080204" pitchFamily="49" charset="-128"/>
              </a:rPr>
              <a:t>]</a:t>
            </a:r>
          </a:p>
          <a:p>
            <a:pPr>
              <a:lnSpc>
                <a:spcPct val="120000"/>
              </a:lnSpc>
            </a:pP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夜の歩行中やバイクの運転は特に注意</a:t>
            </a:r>
            <a:endParaRPr lang="en-US" altLang="ja-JP" sz="2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>
              <a:lnSpc>
                <a:spcPct val="120000"/>
              </a:lnSpc>
            </a:pPr>
            <a:endParaRPr lang="en-US" altLang="ja-JP" sz="2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2400" dirty="0">
                <a:latin typeface="MS Gothic" panose="020B0609070205080204" pitchFamily="49" charset="-128"/>
                <a:ea typeface="MS Gothic" panose="020B0609070205080204" pitchFamily="49" charset="-128"/>
              </a:rPr>
              <a:t>[SNS]</a:t>
            </a:r>
          </a:p>
          <a:p>
            <a:pPr>
              <a:lnSpc>
                <a:spcPct val="120000"/>
              </a:lnSpc>
            </a:pP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誹謗中傷を行わない</a:t>
            </a:r>
            <a:endParaRPr lang="en-US" altLang="ja-JP" sz="2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>
              <a:lnSpc>
                <a:spcPct val="120000"/>
              </a:lnSpc>
            </a:pPr>
            <a:endParaRPr lang="en-US" altLang="ja-JP" sz="2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2400" dirty="0">
                <a:latin typeface="MS Gothic" panose="020B0609070205080204" pitchFamily="49" charset="-128"/>
                <a:ea typeface="MS Gothic" panose="020B0609070205080204" pitchFamily="49" charset="-128"/>
              </a:rPr>
              <a:t>[</a:t>
            </a: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サークル活動</a:t>
            </a:r>
            <a:r>
              <a:rPr lang="en-US" altLang="ja-JP" sz="2400" dirty="0">
                <a:latin typeface="MS Gothic" panose="020B0609070205080204" pitchFamily="49" charset="-128"/>
                <a:ea typeface="MS Gothic" panose="020B0609070205080204" pitchFamily="49" charset="-128"/>
              </a:rPr>
              <a:t>]</a:t>
            </a:r>
          </a:p>
          <a:p>
            <a:pPr>
              <a:lnSpc>
                <a:spcPct val="120000"/>
              </a:lnSpc>
            </a:pP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熱中症や事故に最大限の注意を払う</a:t>
            </a:r>
            <a:endParaRPr lang="en-US" altLang="ja-JP" sz="2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pic>
        <p:nvPicPr>
          <p:cNvPr id="4" name="図 3" descr="アイコン&#10;&#10;自動的に生成された説明">
            <a:extLst>
              <a:ext uri="{FF2B5EF4-FFF2-40B4-BE49-F238E27FC236}">
                <a16:creationId xmlns:a16="http://schemas.microsoft.com/office/drawing/2014/main" id="{01D962C9-DC01-8C09-59A6-97B47333B5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3745" y="1297460"/>
            <a:ext cx="3376949" cy="493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7317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>
            <a:extLst>
              <a:ext uri="{FF2B5EF4-FFF2-40B4-BE49-F238E27FC236}">
                <a16:creationId xmlns:a16="http://schemas.microsoft.com/office/drawing/2014/main" id="{9D359896-3371-B805-F615-4A105417C678}"/>
              </a:ext>
            </a:extLst>
          </p:cNvPr>
          <p:cNvSpPr txBox="1">
            <a:spLocks/>
          </p:cNvSpPr>
          <p:nvPr/>
        </p:nvSpPr>
        <p:spPr>
          <a:xfrm>
            <a:off x="1290631" y="1618735"/>
            <a:ext cx="4805370" cy="362053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ja-JP" sz="2400" dirty="0">
                <a:latin typeface="MS Gothic" panose="020B0609070205080204" pitchFamily="49" charset="-128"/>
                <a:ea typeface="MS Gothic" panose="020B0609070205080204" pitchFamily="49" charset="-128"/>
              </a:rPr>
              <a:t>[</a:t>
            </a: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学研災・学研賠</a:t>
            </a:r>
            <a:r>
              <a:rPr lang="en-US" altLang="ja-JP" sz="2400" dirty="0">
                <a:latin typeface="MS Gothic" panose="020B0609070205080204" pitchFamily="49" charset="-128"/>
                <a:ea typeface="MS Gothic" panose="020B0609070205080204" pitchFamily="49" charset="-128"/>
              </a:rPr>
              <a:t>]</a:t>
            </a:r>
          </a:p>
          <a:p>
            <a:pPr>
              <a:lnSpc>
                <a:spcPct val="120000"/>
              </a:lnSpc>
            </a:pP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必ず加入</a:t>
            </a:r>
            <a:endParaRPr lang="en-US" altLang="ja-JP" sz="2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>
              <a:lnSpc>
                <a:spcPct val="120000"/>
              </a:lnSpc>
            </a:pPr>
            <a:endParaRPr lang="en-US" altLang="ja-JP" sz="2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2400" dirty="0">
                <a:latin typeface="MS Gothic" panose="020B0609070205080204" pitchFamily="49" charset="-128"/>
                <a:ea typeface="MS Gothic" panose="020B0609070205080204" pitchFamily="49" charset="-128"/>
              </a:rPr>
              <a:t>[</a:t>
            </a: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保健室</a:t>
            </a:r>
            <a:r>
              <a:rPr lang="en-US" altLang="ja-JP" sz="2400" dirty="0">
                <a:latin typeface="MS Gothic" panose="020B0609070205080204" pitchFamily="49" charset="-128"/>
                <a:ea typeface="MS Gothic" panose="020B0609070205080204" pitchFamily="49" charset="-128"/>
              </a:rPr>
              <a:t>]</a:t>
            </a:r>
          </a:p>
          <a:p>
            <a:pPr>
              <a:lnSpc>
                <a:spcPct val="120000"/>
              </a:lnSpc>
            </a:pP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一人で悩まず、気軽に相談</a:t>
            </a:r>
            <a:endParaRPr lang="en-US" altLang="ja-JP" sz="2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>
              <a:lnSpc>
                <a:spcPct val="120000"/>
              </a:lnSpc>
            </a:pPr>
            <a:endParaRPr lang="en-US" altLang="ja-JP" sz="2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2400" dirty="0">
                <a:latin typeface="MS Gothic" panose="020B0609070205080204" pitchFamily="49" charset="-128"/>
                <a:ea typeface="MS Gothic" panose="020B0609070205080204" pitchFamily="49" charset="-128"/>
              </a:rPr>
              <a:t>[</a:t>
            </a: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学生相談窓口</a:t>
            </a:r>
            <a:r>
              <a:rPr lang="en-US" altLang="ja-JP" sz="2400" dirty="0">
                <a:latin typeface="MS Gothic" panose="020B0609070205080204" pitchFamily="49" charset="-128"/>
                <a:ea typeface="MS Gothic" panose="020B0609070205080204" pitchFamily="49" charset="-128"/>
              </a:rPr>
              <a:t>]</a:t>
            </a:r>
          </a:p>
          <a:p>
            <a:pPr>
              <a:lnSpc>
                <a:spcPct val="120000"/>
              </a:lnSpc>
            </a:pP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プライバシーも守られます</a:t>
            </a:r>
            <a:endParaRPr lang="en-US" altLang="ja-JP" sz="2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pic>
        <p:nvPicPr>
          <p:cNvPr id="9" name="図 8" descr="ダイアグラム が含まれている画像&#10;&#10;自動的に生成された説明">
            <a:extLst>
              <a:ext uri="{FF2B5EF4-FFF2-40B4-BE49-F238E27FC236}">
                <a16:creationId xmlns:a16="http://schemas.microsoft.com/office/drawing/2014/main" id="{8FA2AF20-BA2C-446D-2073-38B5937BE1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739900"/>
            <a:ext cx="5080000" cy="337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2532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>
            <a:extLst>
              <a:ext uri="{FF2B5EF4-FFF2-40B4-BE49-F238E27FC236}">
                <a16:creationId xmlns:a16="http://schemas.microsoft.com/office/drawing/2014/main" id="{9D359896-3371-B805-F615-4A105417C678}"/>
              </a:ext>
            </a:extLst>
          </p:cNvPr>
          <p:cNvSpPr txBox="1">
            <a:spLocks/>
          </p:cNvSpPr>
          <p:nvPr/>
        </p:nvSpPr>
        <p:spPr>
          <a:xfrm>
            <a:off x="547771" y="834722"/>
            <a:ext cx="4460408" cy="196472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ja-JP" sz="2400" dirty="0">
                <a:latin typeface="MS Gothic" panose="020B0609070205080204" pitchFamily="49" charset="-128"/>
                <a:ea typeface="MS Gothic" panose="020B0609070205080204" pitchFamily="49" charset="-128"/>
              </a:rPr>
              <a:t>[</a:t>
            </a: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情報セキュリティー</a:t>
            </a:r>
            <a:r>
              <a:rPr lang="en-US" altLang="ja-JP" sz="2400" dirty="0">
                <a:latin typeface="MS Gothic" panose="020B0609070205080204" pitchFamily="49" charset="-128"/>
                <a:ea typeface="MS Gothic" panose="020B0609070205080204" pitchFamily="49" charset="-128"/>
              </a:rPr>
              <a:t>]</a:t>
            </a:r>
          </a:p>
          <a:p>
            <a:pPr>
              <a:lnSpc>
                <a:spcPct val="120000"/>
              </a:lnSpc>
            </a:pP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・</a:t>
            </a:r>
            <a:r>
              <a:rPr lang="en-US" altLang="ja-JP" sz="2400" dirty="0">
                <a:latin typeface="MS Gothic" panose="020B0609070205080204" pitchFamily="49" charset="-128"/>
                <a:ea typeface="MS Gothic" panose="020B0609070205080204" pitchFamily="49" charset="-128"/>
              </a:rPr>
              <a:t>P2P</a:t>
            </a: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ソフトを使わない</a:t>
            </a:r>
            <a:endParaRPr lang="en-US" altLang="ja-JP" sz="2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・脆弱なパスワードを使わない</a:t>
            </a:r>
            <a:endParaRPr lang="en-US" altLang="ja-JP" sz="2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・著作権侵害を行わない</a:t>
            </a:r>
            <a:endParaRPr lang="en-US" altLang="ja-JP" sz="2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・</a:t>
            </a:r>
            <a:r>
              <a:rPr lang="en-US" altLang="ja-JP" sz="2400" dirty="0">
                <a:latin typeface="MS Gothic" panose="020B0609070205080204" pitchFamily="49" charset="-128"/>
                <a:ea typeface="MS Gothic" panose="020B0609070205080204" pitchFamily="49" charset="-128"/>
              </a:rPr>
              <a:t>e-Learning</a:t>
            </a: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を本日受講</a:t>
            </a:r>
            <a:endParaRPr lang="en-US" altLang="ja-JP" sz="2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9AF688C-4E62-C49F-CBAC-88C18AF60B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764564" y="-242230"/>
            <a:ext cx="5188553" cy="7342457"/>
          </a:xfrm>
          <a:prstGeom prst="rect">
            <a:avLst/>
          </a:prstGeom>
        </p:spPr>
      </p:pic>
      <p:pic>
        <p:nvPicPr>
          <p:cNvPr id="2" name="図 1" descr="ゲーム画面のスクリーンショッ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A711C496-4442-4AA3-46B4-AB51802BCE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116" y="3113687"/>
            <a:ext cx="4291496" cy="321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0208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23826</TotalTime>
  <Words>1138</Words>
  <Application>Microsoft Macintosh PowerPoint</Application>
  <PresentationFormat>ワイド画面</PresentationFormat>
  <Paragraphs>136</Paragraphs>
  <Slides>20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6" baseType="lpstr">
      <vt:lpstr>MS Gothic</vt:lpstr>
      <vt:lpstr>游ゴシック</vt:lpstr>
      <vt:lpstr>游ゴシック Light</vt:lpstr>
      <vt:lpstr>Arial</vt:lpstr>
      <vt:lpstr>Wingdings</vt:lpstr>
      <vt:lpstr>Office テーマ</vt:lpstr>
      <vt:lpstr>PowerPoint プレゼンテーション</vt:lpstr>
      <vt:lpstr>資料配付ページ</vt:lpstr>
      <vt:lpstr>PowerPoint プレゼンテーション</vt:lpstr>
      <vt:lpstr>PowerPoint プレゼンテーション</vt:lpstr>
      <vt:lpstr>連絡方法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時間割</vt:lpstr>
      <vt:lpstr>原子核工学最前線</vt:lpstr>
      <vt:lpstr>履修モデル（M1）</vt:lpstr>
      <vt:lpstr>インターンシップ</vt:lpstr>
      <vt:lpstr>インターンシップ単位認定</vt:lpstr>
      <vt:lpstr>院入試説明会</vt:lpstr>
      <vt:lpstr>図書関連</vt:lpstr>
      <vt:lpstr>連絡先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教務関連</dc:title>
  <dc:creator>小暮 兼三</dc:creator>
  <cp:lastModifiedBy>小暮 兼三</cp:lastModifiedBy>
  <cp:revision>79</cp:revision>
  <cp:lastPrinted>2024-03-22T00:14:16Z</cp:lastPrinted>
  <dcterms:created xsi:type="dcterms:W3CDTF">2023-04-03T02:13:47Z</dcterms:created>
  <dcterms:modified xsi:type="dcterms:W3CDTF">2025-03-27T16:47:34Z</dcterms:modified>
</cp:coreProperties>
</file>